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7228" y="803490"/>
            <a:ext cx="8709543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2730" y="1428343"/>
            <a:ext cx="7718539" cy="2219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30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36.jpg"/><Relationship Id="rId4" Type="http://schemas.openxmlformats.org/officeDocument/2006/relationships/image" Target="../media/image4.pn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37.jpg"/><Relationship Id="rId4" Type="http://schemas.openxmlformats.org/officeDocument/2006/relationships/image" Target="../media/image4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38.jpg"/><Relationship Id="rId4" Type="http://schemas.openxmlformats.org/officeDocument/2006/relationships/image" Target="../media/image4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39.jpg"/><Relationship Id="rId4" Type="http://schemas.openxmlformats.org/officeDocument/2006/relationships/image" Target="../media/image4.pn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4.pn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4.pn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10.jpg"/><Relationship Id="rId4" Type="http://schemas.openxmlformats.org/officeDocument/2006/relationships/image" Target="../media/image4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g"/><Relationship Id="rId4" Type="http://schemas.openxmlformats.org/officeDocument/2006/relationships/image" Target="../media/image4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6.jpg"/><Relationship Id="rId4" Type="http://schemas.openxmlformats.org/officeDocument/2006/relationships/image" Target="../media/image4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8.jpg"/><Relationship Id="rId4" Type="http://schemas.openxmlformats.org/officeDocument/2006/relationships/image" Target="../media/image4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9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0.jpg"/><Relationship Id="rId4" Type="http://schemas.openxmlformats.org/officeDocument/2006/relationships/image" Target="../media/image4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1.jpg"/><Relationship Id="rId4" Type="http://schemas.openxmlformats.org/officeDocument/2006/relationships/image" Target="../media/image4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2.jpg"/><Relationship Id="rId4" Type="http://schemas.openxmlformats.org/officeDocument/2006/relationships/image" Target="../media/image4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3.jpg"/><Relationship Id="rId4" Type="http://schemas.openxmlformats.org/officeDocument/2006/relationships/image" Target="../media/image4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4.jpg"/><Relationship Id="rId4" Type="http://schemas.openxmlformats.org/officeDocument/2006/relationships/image" Target="../media/image4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5.jpg"/><Relationship Id="rId4" Type="http://schemas.openxmlformats.org/officeDocument/2006/relationships/image" Target="../media/image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6.jpg"/><Relationship Id="rId4" Type="http://schemas.openxmlformats.org/officeDocument/2006/relationships/image" Target="../media/image4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27.jpg"/><Relationship Id="rId4" Type="http://schemas.openxmlformats.org/officeDocument/2006/relationships/image" Target="../media/image4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9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9.png"/><Relationship Id="rId4" Type="http://schemas.openxmlformats.org/officeDocument/2006/relationships/hyperlink" Target="mailto:abc@sunstoneeduversity.org" TargetMode="External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9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9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9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28.jpg"/><Relationship Id="rId4" Type="http://schemas.openxmlformats.org/officeDocument/2006/relationships/image" Target="../media/image4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29.jpg"/><Relationship Id="rId4" Type="http://schemas.openxmlformats.org/officeDocument/2006/relationships/image" Target="../media/image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30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31.jpg"/><Relationship Id="rId4" Type="http://schemas.openxmlformats.org/officeDocument/2006/relationships/image" Target="../media/image4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32.jpg"/><Relationship Id="rId4" Type="http://schemas.openxmlformats.org/officeDocument/2006/relationships/image" Target="../media/image4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33.jpg"/><Relationship Id="rId4" Type="http://schemas.openxmlformats.org/officeDocument/2006/relationships/image" Target="../media/image4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34.jpg"/><Relationship Id="rId4" Type="http://schemas.openxmlformats.org/officeDocument/2006/relationships/image" Target="../media/image4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35.jpg"/><Relationship Id="rId4" Type="http://schemas.openxmlformats.org/officeDocument/2006/relationships/image" Target="../media/image4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30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30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3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72"/>
            <a:ext cx="9144000" cy="5134610"/>
            <a:chOff x="0" y="4572"/>
            <a:chExt cx="9144000" cy="5134610"/>
          </a:xfrm>
        </p:grpSpPr>
        <p:sp>
          <p:nvSpPr>
            <p:cNvPr id="3" name="object 3"/>
            <p:cNvSpPr/>
            <p:nvPr/>
          </p:nvSpPr>
          <p:spPr>
            <a:xfrm>
              <a:off x="0" y="4572"/>
              <a:ext cx="9144000" cy="51343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45186" y="2644901"/>
              <a:ext cx="527050" cy="0"/>
            </a:xfrm>
            <a:custGeom>
              <a:avLst/>
              <a:gdLst/>
              <a:ahLst/>
              <a:cxnLst/>
              <a:rect l="l" t="t" r="r" b="b"/>
              <a:pathLst>
                <a:path w="527050" h="0">
                  <a:moveTo>
                    <a:pt x="0" y="0"/>
                  </a:moveTo>
                  <a:lnTo>
                    <a:pt x="526796" y="0"/>
                  </a:lnTo>
                </a:path>
              </a:pathLst>
            </a:custGeom>
            <a:ln w="28587">
              <a:solidFill>
                <a:srgbClr val="2036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3766" y="1598892"/>
            <a:ext cx="3951604" cy="6362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0">
                <a:solidFill>
                  <a:srgbClr val="1B366C"/>
                </a:solidFill>
                <a:latin typeface="Trebuchet MS"/>
                <a:cs typeface="Trebuchet MS"/>
              </a:rPr>
              <a:t>M</a:t>
            </a:r>
            <a:r>
              <a:rPr dirty="0" sz="2000" spc="-285" b="0">
                <a:solidFill>
                  <a:srgbClr val="1B366C"/>
                </a:solidFill>
                <a:latin typeface="Trebuchet MS"/>
                <a:cs typeface="Trebuchet MS"/>
              </a:rPr>
              <a:t> </a:t>
            </a:r>
            <a:r>
              <a:rPr dirty="0" sz="2000" spc="30" b="0">
                <a:solidFill>
                  <a:srgbClr val="1B366C"/>
                </a:solidFill>
                <a:latin typeface="Trebuchet MS"/>
                <a:cs typeface="Trebuchet MS"/>
              </a:rPr>
              <a:t>odule</a:t>
            </a:r>
            <a:r>
              <a:rPr dirty="0" sz="2000" spc="-110" b="0">
                <a:solidFill>
                  <a:srgbClr val="1B366C"/>
                </a:solidFill>
                <a:latin typeface="Trebuchet MS"/>
                <a:cs typeface="Trebuchet MS"/>
              </a:rPr>
              <a:t> </a:t>
            </a:r>
            <a:r>
              <a:rPr dirty="0" sz="2000" spc="-25" b="0">
                <a:solidFill>
                  <a:srgbClr val="1B366C"/>
                </a:solidFill>
                <a:latin typeface="Trebuchet MS"/>
                <a:cs typeface="Trebuchet MS"/>
              </a:rPr>
              <a:t>4:</a:t>
            </a:r>
            <a:r>
              <a:rPr dirty="0" sz="2000" spc="-185" b="0">
                <a:solidFill>
                  <a:srgbClr val="1B366C"/>
                </a:solidFill>
                <a:latin typeface="Trebuchet MS"/>
                <a:cs typeface="Trebuchet MS"/>
              </a:rPr>
              <a:t> </a:t>
            </a:r>
            <a:r>
              <a:rPr dirty="0" sz="2000" spc="85" b="0">
                <a:solidFill>
                  <a:srgbClr val="1B366C"/>
                </a:solidFill>
                <a:latin typeface="Trebuchet MS"/>
                <a:cs typeface="Trebuchet MS"/>
              </a:rPr>
              <a:t>Back</a:t>
            </a:r>
            <a:r>
              <a:rPr dirty="0" sz="2000" spc="-50" b="0">
                <a:solidFill>
                  <a:srgbClr val="1B366C"/>
                </a:solidFill>
                <a:latin typeface="Trebuchet MS"/>
                <a:cs typeface="Trebuchet MS"/>
              </a:rPr>
              <a:t> </a:t>
            </a:r>
            <a:r>
              <a:rPr dirty="0" sz="2000" spc="65" b="0">
                <a:solidFill>
                  <a:srgbClr val="1B366C"/>
                </a:solidFill>
                <a:latin typeface="Trebuchet MS"/>
                <a:cs typeface="Trebuchet MS"/>
              </a:rPr>
              <a:t>End</a:t>
            </a:r>
            <a:r>
              <a:rPr dirty="0" sz="2000" spc="-75" b="0">
                <a:solidFill>
                  <a:srgbClr val="1B366C"/>
                </a:solidFill>
                <a:latin typeface="Trebuchet MS"/>
                <a:cs typeface="Trebuchet MS"/>
              </a:rPr>
              <a:t> </a:t>
            </a:r>
            <a:r>
              <a:rPr dirty="0" sz="2000" spc="35" b="0">
                <a:solidFill>
                  <a:srgbClr val="1B366C"/>
                </a:solidFill>
                <a:latin typeface="Trebuchet MS"/>
                <a:cs typeface="Trebuchet MS"/>
              </a:rPr>
              <a:t>Development  </a:t>
            </a:r>
            <a:r>
              <a:rPr dirty="0" sz="2000" spc="50" b="0">
                <a:solidFill>
                  <a:srgbClr val="1B366C"/>
                </a:solidFill>
                <a:latin typeface="Trebuchet MS"/>
                <a:cs typeface="Trebuchet MS"/>
              </a:rPr>
              <a:t>Frameworks </a:t>
            </a:r>
            <a:r>
              <a:rPr dirty="0" sz="2000" b="0">
                <a:solidFill>
                  <a:srgbClr val="1B366C"/>
                </a:solidFill>
                <a:latin typeface="Trebuchet MS"/>
                <a:cs typeface="Trebuchet MS"/>
              </a:rPr>
              <a:t>&amp;</a:t>
            </a:r>
            <a:r>
              <a:rPr dirty="0" sz="2000" spc="-240" b="0">
                <a:solidFill>
                  <a:srgbClr val="1B366C"/>
                </a:solidFill>
                <a:latin typeface="Trebuchet MS"/>
                <a:cs typeface="Trebuchet MS"/>
              </a:rPr>
              <a:t> </a:t>
            </a:r>
            <a:r>
              <a:rPr dirty="0" sz="2000" spc="30" b="0">
                <a:solidFill>
                  <a:srgbClr val="1B366C"/>
                </a:solidFill>
                <a:latin typeface="Trebuchet MS"/>
                <a:cs typeface="Trebuchet MS"/>
              </a:rPr>
              <a:t>Tools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3537" y="2772168"/>
            <a:ext cx="2723515" cy="1567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40" b="1">
                <a:solidFill>
                  <a:srgbClr val="203669"/>
                </a:solidFill>
                <a:latin typeface="Trebuchet MS"/>
                <a:cs typeface="Trebuchet MS"/>
              </a:rPr>
              <a:t>Backend</a:t>
            </a:r>
            <a:r>
              <a:rPr dirty="0" sz="2000" spc="-170" b="1">
                <a:solidFill>
                  <a:srgbClr val="203669"/>
                </a:solidFill>
                <a:latin typeface="Trebuchet MS"/>
                <a:cs typeface="Trebuchet MS"/>
              </a:rPr>
              <a:t> </a:t>
            </a:r>
            <a:r>
              <a:rPr dirty="0" sz="2000" spc="15" b="1">
                <a:solidFill>
                  <a:srgbClr val="203669"/>
                </a:solidFill>
                <a:latin typeface="Trebuchet MS"/>
                <a:cs typeface="Trebuchet MS"/>
              </a:rPr>
              <a:t>Development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50">
              <a:latin typeface="Trebuchet MS"/>
              <a:cs typeface="Trebuchet MS"/>
            </a:endParaRPr>
          </a:p>
          <a:p>
            <a:pPr marL="12700">
              <a:lnSpc>
                <a:spcPts val="2135"/>
              </a:lnSpc>
            </a:pPr>
            <a:r>
              <a:rPr dirty="0" sz="1800" spc="-185">
                <a:latin typeface="Verdana"/>
                <a:cs typeface="Verdana"/>
              </a:rPr>
              <a:t>ID </a:t>
            </a:r>
            <a:r>
              <a:rPr dirty="0" sz="1800" spc="-250">
                <a:latin typeface="Verdana"/>
                <a:cs typeface="Verdana"/>
              </a:rPr>
              <a:t>: </a:t>
            </a:r>
            <a:r>
              <a:rPr dirty="0" sz="1800" spc="220">
                <a:latin typeface="Verdana"/>
                <a:cs typeface="Verdana"/>
              </a:rPr>
              <a:t>-</a:t>
            </a:r>
            <a:r>
              <a:rPr dirty="0" sz="1800" spc="-430">
                <a:latin typeface="Verdana"/>
                <a:cs typeface="Verdana"/>
              </a:rPr>
              <a:t> </a:t>
            </a:r>
            <a:r>
              <a:rPr dirty="0" sz="1800" spc="-95">
                <a:latin typeface="Verdana"/>
                <a:cs typeface="Verdana"/>
              </a:rPr>
              <a:t>2113a532</a:t>
            </a:r>
            <a:r>
              <a:rPr dirty="0" sz="1800" spc="-95">
                <a:latin typeface="Arial"/>
                <a:cs typeface="Arial"/>
              </a:rPr>
              <a:t>34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10"/>
              </a:lnSpc>
            </a:pPr>
            <a:r>
              <a:rPr dirty="0" sz="1800" spc="-120">
                <a:latin typeface="Verdana"/>
                <a:cs typeface="Verdana"/>
              </a:rPr>
              <a:t>Name </a:t>
            </a:r>
            <a:r>
              <a:rPr dirty="0" sz="1800" spc="-250">
                <a:latin typeface="Verdana"/>
                <a:cs typeface="Verdana"/>
              </a:rPr>
              <a:t>: </a:t>
            </a:r>
            <a:r>
              <a:rPr dirty="0" sz="1800" spc="220">
                <a:latin typeface="Verdana"/>
                <a:cs typeface="Verdana"/>
              </a:rPr>
              <a:t>- </a:t>
            </a:r>
            <a:r>
              <a:rPr dirty="0" sz="1800" spc="65">
                <a:latin typeface="Arial"/>
                <a:cs typeface="Arial"/>
              </a:rPr>
              <a:t>Gurusankar</a:t>
            </a:r>
            <a:r>
              <a:rPr dirty="0" sz="1800" spc="-235">
                <a:latin typeface="Arial"/>
                <a:cs typeface="Arial"/>
              </a:rPr>
              <a:t> </a:t>
            </a:r>
            <a:r>
              <a:rPr dirty="0" sz="1800" spc="-17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35"/>
              </a:lnSpc>
            </a:pPr>
            <a:r>
              <a:rPr dirty="0" sz="1800" spc="-65">
                <a:latin typeface="Verdana"/>
                <a:cs typeface="Verdana"/>
              </a:rPr>
              <a:t>Batch </a:t>
            </a:r>
            <a:r>
              <a:rPr dirty="0" sz="1800" spc="-250">
                <a:latin typeface="Verdana"/>
                <a:cs typeface="Verdana"/>
              </a:rPr>
              <a:t>: </a:t>
            </a:r>
            <a:r>
              <a:rPr dirty="0" sz="1800" spc="220">
                <a:latin typeface="Verdana"/>
                <a:cs typeface="Verdana"/>
              </a:rPr>
              <a:t>-</a:t>
            </a:r>
            <a:r>
              <a:rPr dirty="0" sz="1800" spc="-425">
                <a:latin typeface="Verdana"/>
                <a:cs typeface="Verdana"/>
              </a:rPr>
              <a:t> </a:t>
            </a:r>
            <a:r>
              <a:rPr dirty="0" sz="1800" spc="-35">
                <a:latin typeface="Verdana"/>
                <a:cs typeface="Verdana"/>
              </a:rPr>
              <a:t>A53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04228"/>
              <a:ext cx="9144000" cy="4489450"/>
            </a:xfrm>
            <a:custGeom>
              <a:avLst/>
              <a:gdLst/>
              <a:ahLst/>
              <a:cxnLst/>
              <a:rect l="l" t="t" r="r" b="b"/>
              <a:pathLst>
                <a:path w="9144000" h="4489450">
                  <a:moveTo>
                    <a:pt x="9143987" y="0"/>
                  </a:moveTo>
                  <a:lnTo>
                    <a:pt x="0" y="0"/>
                  </a:lnTo>
                  <a:lnTo>
                    <a:pt x="0" y="4489196"/>
                  </a:lnTo>
                  <a:lnTo>
                    <a:pt x="9143987" y="4489196"/>
                  </a:lnTo>
                  <a:lnTo>
                    <a:pt x="9143987" y="0"/>
                  </a:lnTo>
                  <a:close/>
                </a:path>
              </a:pathLst>
            </a:custGeom>
            <a:solidFill>
              <a:srgbClr val="EFC7C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8248" y="357708"/>
            <a:ext cx="1669414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0">
                <a:solidFill>
                  <a:srgbClr val="822836"/>
                </a:solidFill>
              </a:rPr>
              <a:t>How </a:t>
            </a:r>
            <a:r>
              <a:rPr dirty="0" spc="25">
                <a:solidFill>
                  <a:srgbClr val="822836"/>
                </a:solidFill>
              </a:rPr>
              <a:t>does </a:t>
            </a:r>
            <a:r>
              <a:rPr dirty="0" spc="-5">
                <a:solidFill>
                  <a:srgbClr val="822836"/>
                </a:solidFill>
              </a:rPr>
              <a:t>it</a:t>
            </a:r>
            <a:r>
              <a:rPr dirty="0" spc="-330">
                <a:solidFill>
                  <a:srgbClr val="822836"/>
                </a:solidFill>
              </a:rPr>
              <a:t> </a:t>
            </a:r>
            <a:r>
              <a:rPr dirty="0" spc="10">
                <a:solidFill>
                  <a:srgbClr val="822836"/>
                </a:solidFill>
              </a:rPr>
              <a:t>work?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4241" y="713130"/>
            <a:ext cx="6891020" cy="310388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273050" marR="309880" indent="-260985">
              <a:lnSpc>
                <a:spcPct val="102499"/>
              </a:lnSpc>
              <a:spcBef>
                <a:spcPts val="60"/>
              </a:spcBef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60">
                <a:latin typeface="Trebuchet MS"/>
                <a:cs typeface="Trebuchet MS"/>
              </a:rPr>
              <a:t>As</a:t>
            </a:r>
            <a:r>
              <a:rPr dirty="0" sz="1200" spc="5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soon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submit,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list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ﬂights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appear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details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like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seat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availability,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timings,  </a:t>
            </a:r>
            <a:r>
              <a:rPr dirty="0" sz="1200" spc="-15">
                <a:latin typeface="Trebuchet MS"/>
                <a:cs typeface="Trebuchet MS"/>
              </a:rPr>
              <a:t>price,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many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details.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But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how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did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happen?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It’s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because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APIs.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▪"/>
            </a:pPr>
            <a:endParaRPr sz="1350">
              <a:latin typeface="Trebuchet MS"/>
              <a:cs typeface="Trebuchet MS"/>
            </a:endParaRPr>
          </a:p>
          <a:p>
            <a:pPr marL="273050" indent="-260985">
              <a:lnSpc>
                <a:spcPct val="100000"/>
              </a:lnSpc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-85">
                <a:latin typeface="Trebuchet MS"/>
                <a:cs typeface="Trebuchet MS"/>
              </a:rPr>
              <a:t>To </a:t>
            </a:r>
            <a:r>
              <a:rPr dirty="0" sz="1200" spc="5">
                <a:latin typeface="Trebuchet MS"/>
                <a:cs typeface="Trebuchet MS"/>
              </a:rPr>
              <a:t>provide </a:t>
            </a:r>
            <a:r>
              <a:rPr dirty="0" sz="1200" spc="40">
                <a:latin typeface="Trebuchet MS"/>
                <a:cs typeface="Trebuchet MS"/>
              </a:rPr>
              <a:t>such </a:t>
            </a:r>
            <a:r>
              <a:rPr dirty="0" sz="1200" spc="15">
                <a:latin typeface="Trebuchet MS"/>
                <a:cs typeface="Trebuchet MS"/>
              </a:rPr>
              <a:t>accurate </a:t>
            </a:r>
            <a:r>
              <a:rPr dirty="0" sz="1200" spc="-20">
                <a:latin typeface="Trebuchet MS"/>
                <a:cs typeface="Trebuchet MS"/>
              </a:rPr>
              <a:t>data,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-5">
                <a:latin typeface="Trebuchet MS"/>
                <a:cs typeface="Trebuchet MS"/>
              </a:rPr>
              <a:t>platform </a:t>
            </a:r>
            <a:r>
              <a:rPr dirty="0" sz="1200" spc="55">
                <a:latin typeface="Trebuchet MS"/>
                <a:cs typeface="Trebuchet MS"/>
              </a:rPr>
              <a:t>sends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20">
                <a:latin typeface="Trebuchet MS"/>
                <a:cs typeface="Trebuchet MS"/>
              </a:rPr>
              <a:t>request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15">
                <a:latin typeface="Trebuchet MS"/>
                <a:cs typeface="Trebuchet MS"/>
              </a:rPr>
              <a:t>website </a:t>
            </a:r>
            <a:r>
              <a:rPr dirty="0" sz="1200" spc="30">
                <a:latin typeface="Trebuchet MS"/>
                <a:cs typeface="Trebuchet MS"/>
              </a:rPr>
              <a:t>so </a:t>
            </a:r>
            <a:r>
              <a:rPr dirty="0" sz="1200">
                <a:latin typeface="Trebuchet MS"/>
                <a:cs typeface="Trebuchet MS"/>
              </a:rPr>
              <a:t>that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18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can</a:t>
            </a:r>
            <a:endParaRPr sz="1200">
              <a:latin typeface="Trebuchet MS"/>
              <a:cs typeface="Trebuchet MS"/>
            </a:endParaRPr>
          </a:p>
          <a:p>
            <a:pPr marL="273050" marR="19685">
              <a:lnSpc>
                <a:spcPts val="1480"/>
              </a:lnSpc>
              <a:spcBef>
                <a:spcPts val="40"/>
              </a:spcBef>
            </a:pPr>
            <a:r>
              <a:rPr dirty="0" sz="1200" spc="50">
                <a:latin typeface="Trebuchet MS"/>
                <a:cs typeface="Trebuchet MS"/>
              </a:rPr>
              <a:t>access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database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get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relevant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through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API.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website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then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responds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 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data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which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was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delivered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via</a:t>
            </a:r>
            <a:r>
              <a:rPr dirty="0" sz="1200" spc="-18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1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to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platform.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Trebuchet MS"/>
              <a:cs typeface="Trebuchet MS"/>
            </a:endParaRPr>
          </a:p>
          <a:p>
            <a:pPr marL="273050" marR="5080" indent="-260985">
              <a:lnSpc>
                <a:spcPct val="102099"/>
              </a:lnSpc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>
                <a:latin typeface="Trebuchet MS"/>
                <a:cs typeface="Trebuchet MS"/>
              </a:rPr>
              <a:t>Here,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1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acts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intermediate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which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streamlines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sharing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process.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  </a:t>
            </a:r>
            <a:r>
              <a:rPr dirty="0" sz="1200" spc="-5">
                <a:latin typeface="Trebuchet MS"/>
                <a:cs typeface="Trebuchet MS"/>
              </a:rPr>
              <a:t>hand,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-5">
                <a:latin typeface="Trebuchet MS"/>
                <a:cs typeface="Trebuchet MS"/>
              </a:rPr>
              <a:t>airline </a:t>
            </a:r>
            <a:r>
              <a:rPr dirty="0" sz="1200" spc="15">
                <a:latin typeface="Trebuchet MS"/>
                <a:cs typeface="Trebuchet MS"/>
              </a:rPr>
              <a:t>website </a:t>
            </a:r>
            <a:r>
              <a:rPr dirty="0" sz="1200" spc="25">
                <a:latin typeface="Trebuchet MS"/>
                <a:cs typeface="Trebuchet MS"/>
              </a:rPr>
              <a:t>and ﬂight </a:t>
            </a:r>
            <a:r>
              <a:rPr dirty="0" sz="1200" spc="30">
                <a:latin typeface="Trebuchet MS"/>
                <a:cs typeface="Trebuchet MS"/>
              </a:rPr>
              <a:t>booking </a:t>
            </a:r>
            <a:r>
              <a:rPr dirty="0" sz="1200" spc="-5">
                <a:latin typeface="Trebuchet MS"/>
                <a:cs typeface="Trebuchet MS"/>
              </a:rPr>
              <a:t>platform </a:t>
            </a:r>
            <a:r>
              <a:rPr dirty="0" sz="1200" spc="10">
                <a:latin typeface="Trebuchet MS"/>
                <a:cs typeface="Trebuchet MS"/>
              </a:rPr>
              <a:t>act </a:t>
            </a:r>
            <a:r>
              <a:rPr dirty="0" sz="1200" spc="35">
                <a:latin typeface="Trebuchet MS"/>
                <a:cs typeface="Trebuchet MS"/>
              </a:rPr>
              <a:t>as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>
                <a:latin typeface="Trebuchet MS"/>
                <a:cs typeface="Trebuchet MS"/>
              </a:rPr>
              <a:t>endpoints. </a:t>
            </a:r>
            <a:r>
              <a:rPr dirty="0" sz="1200" spc="35">
                <a:latin typeface="Trebuchet MS"/>
                <a:cs typeface="Trebuchet MS"/>
              </a:rPr>
              <a:t>When </a:t>
            </a:r>
            <a:r>
              <a:rPr dirty="0" sz="1200" spc="-20">
                <a:latin typeface="Trebuchet MS"/>
                <a:cs typeface="Trebuchet MS"/>
              </a:rPr>
              <a:t>it </a:t>
            </a:r>
            <a:r>
              <a:rPr dirty="0" sz="1200" spc="35">
                <a:latin typeface="Trebuchet MS"/>
                <a:cs typeface="Trebuchet MS"/>
              </a:rPr>
              <a:t>comes </a:t>
            </a:r>
            <a:r>
              <a:rPr dirty="0" sz="1200">
                <a:latin typeface="Trebuchet MS"/>
                <a:cs typeface="Trebuchet MS"/>
              </a:rPr>
              <a:t>to  </a:t>
            </a:r>
            <a:r>
              <a:rPr dirty="0" sz="1200" spc="20">
                <a:latin typeface="Trebuchet MS"/>
                <a:cs typeface="Trebuchet MS"/>
              </a:rPr>
              <a:t>communicating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endpoints,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then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15">
                <a:latin typeface="Trebuchet MS"/>
                <a:cs typeface="Trebuchet MS"/>
              </a:rPr>
              <a:t> namely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works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two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ways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SOAP</a:t>
            </a:r>
            <a:r>
              <a:rPr dirty="0" sz="1200" spc="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50">
                <a:latin typeface="Trebuchet MS"/>
                <a:cs typeface="Trebuchet MS"/>
              </a:rPr>
              <a:t> REST.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3050" marR="103505" indent="-260985">
              <a:lnSpc>
                <a:spcPct val="103299"/>
              </a:lnSpc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-35">
                <a:latin typeface="Trebuchet MS"/>
                <a:cs typeface="Trebuchet MS"/>
              </a:rPr>
              <a:t>Now,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have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understood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working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APIs,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let’s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have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look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basic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terminologies  </a:t>
            </a:r>
            <a:r>
              <a:rPr dirty="0" sz="1200" spc="40">
                <a:latin typeface="Trebuchet MS"/>
                <a:cs typeface="Trebuchet MS"/>
              </a:rPr>
              <a:t>used </a:t>
            </a:r>
            <a:r>
              <a:rPr dirty="0" sz="1200" spc="-5">
                <a:latin typeface="Trebuchet MS"/>
                <a:cs typeface="Trebuchet MS"/>
              </a:rPr>
              <a:t>in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-254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development.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0" y="326136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483" y="0"/>
                  </a:moveTo>
                  <a:lnTo>
                    <a:pt x="0" y="0"/>
                  </a:lnTo>
                  <a:lnTo>
                    <a:pt x="0" y="353301"/>
                  </a:lnTo>
                  <a:lnTo>
                    <a:pt x="135483" y="35330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9" y="238671"/>
            <a:ext cx="4452620" cy="15817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Trebuchet MS"/>
                <a:cs typeface="Trebuchet MS"/>
              </a:rPr>
              <a:t>4.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Print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name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female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employees.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31445" indent="-119380">
              <a:lnSpc>
                <a:spcPct val="100000"/>
              </a:lnSpc>
              <a:buChar char="&gt;"/>
              <a:tabLst>
                <a:tab pos="132080" algn="l"/>
              </a:tabLst>
            </a:pPr>
            <a:r>
              <a:rPr dirty="0" sz="1200" spc="5">
                <a:latin typeface="Trebuchet MS"/>
                <a:cs typeface="Trebuchet MS"/>
              </a:rPr>
              <a:t>var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femaleEmp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db.employee_data.ﬁnd(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gender: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“female”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}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for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(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var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0</a:t>
            </a:r>
            <a:r>
              <a:rPr dirty="0" sz="1200" spc="2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;</a:t>
            </a:r>
            <a:r>
              <a:rPr dirty="0" sz="1200" spc="-229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&lt;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femaleEmp.count()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;</a:t>
            </a:r>
            <a:r>
              <a:rPr dirty="0" sz="1200" spc="-254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i++){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print (</a:t>
            </a:r>
            <a:r>
              <a:rPr dirty="0" sz="1200" spc="-2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femaleEmp[i].name)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249" y="2280831"/>
            <a:ext cx="6363335" cy="1336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Trebuchet MS"/>
              <a:cs typeface="Trebuchet MS"/>
            </a:endParaRPr>
          </a:p>
          <a:p>
            <a:pPr marL="131445" indent="-119380">
              <a:lnSpc>
                <a:spcPct val="100000"/>
              </a:lnSpc>
              <a:spcBef>
                <a:spcPts val="5"/>
              </a:spcBef>
              <a:buChar char="&gt;"/>
              <a:tabLst>
                <a:tab pos="132080" algn="l"/>
              </a:tabLst>
            </a:pPr>
            <a:r>
              <a:rPr dirty="0" sz="1200" spc="-5">
                <a:latin typeface="Trebuchet MS"/>
                <a:cs typeface="Trebuchet MS"/>
              </a:rPr>
              <a:t>db.employee_data.ﬁnd(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gender: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"female"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},</a:t>
            </a:r>
            <a:r>
              <a:rPr dirty="0" sz="1200" spc="-1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_id:0,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name:1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}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25">
                <a:latin typeface="Trebuchet MS"/>
                <a:cs typeface="Trebuchet MS"/>
              </a:rPr>
              <a:t>Note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1st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solution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just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prints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out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names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while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2nd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one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prints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Object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Format.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5888" y="619582"/>
            <a:ext cx="4220845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</a:t>
            </a:r>
            <a:r>
              <a:rPr dirty="0" spc="-180"/>
              <a:t> </a:t>
            </a:r>
            <a:r>
              <a:rPr dirty="0" spc="35"/>
              <a:t>anual</a:t>
            </a:r>
            <a:r>
              <a:rPr dirty="0" spc="-114"/>
              <a:t> </a:t>
            </a:r>
            <a:r>
              <a:rPr dirty="0" spc="20"/>
              <a:t>Authentication</a:t>
            </a:r>
            <a:r>
              <a:rPr dirty="0" spc="-105"/>
              <a:t> </a:t>
            </a:r>
            <a:r>
              <a:rPr dirty="0" spc="50"/>
              <a:t>using</a:t>
            </a:r>
            <a:r>
              <a:rPr dirty="0" spc="-5"/>
              <a:t> </a:t>
            </a:r>
            <a:r>
              <a:rPr dirty="0" spc="-30"/>
              <a:t>JWT,</a:t>
            </a:r>
            <a:r>
              <a:rPr dirty="0" spc="-260"/>
              <a:t> </a:t>
            </a:r>
            <a:r>
              <a:rPr dirty="0" spc="35"/>
              <a:t>Passport.js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006" y="936650"/>
            <a:ext cx="7183755" cy="16224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95"/>
              </a:spcBef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When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building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web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application,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authentication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one of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important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aspects,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we 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usually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implement authentication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JWT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tokens 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(You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learn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more about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JWT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here). 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store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session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cookie.</a:t>
            </a:r>
            <a:r>
              <a:rPr dirty="0" sz="13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is 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secure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way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implement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Tokens.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algn="just" marL="274320" marR="240029" indent="-262255">
              <a:lnSpc>
                <a:spcPct val="100000"/>
              </a:lnSpc>
              <a:buFont typeface="Arial"/>
              <a:buChar char="▪"/>
              <a:tabLst>
                <a:tab pos="274955" algn="l"/>
              </a:tabLst>
            </a:pP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Refresh 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Tokens: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unique token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used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obtain additional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dirty="0" sz="130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tokens.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This 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short-lived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tokens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having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 to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collect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every 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time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dirty="0" sz="13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expires.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60008" y="516775"/>
            <a:ext cx="7257415" cy="1412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Sin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ce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access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tokens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aren’t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valid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an extended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period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because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security reasons,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helps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re-authenticate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login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credentials.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is 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never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exposed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client-side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Javascript,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even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if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our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access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token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gets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compromised 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it’ll 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expired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 a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very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short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duration.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So,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sending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two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tokens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instead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one,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an 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token.</a:t>
            </a:r>
            <a:r>
              <a:rPr dirty="0" sz="13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contain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 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runtime,</a:t>
            </a:r>
            <a:r>
              <a:rPr dirty="0" sz="13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securely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endParaRPr sz="1300">
              <a:latin typeface="Trebuchet MS"/>
              <a:cs typeface="Trebuchet MS"/>
            </a:endParaRPr>
          </a:p>
          <a:p>
            <a:pPr marL="274955">
              <a:lnSpc>
                <a:spcPct val="100000"/>
              </a:lnSpc>
            </a:pP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HTTP-only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cookie.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2141220" y="2151888"/>
              <a:ext cx="4184904" cy="20330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60008" y="516775"/>
            <a:ext cx="7005320" cy="619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1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10" b="1">
                <a:solidFill>
                  <a:srgbClr val="FFFFFF"/>
                </a:solidFill>
                <a:latin typeface="Trebuchet MS"/>
                <a:cs typeface="Trebuchet MS"/>
              </a:rPr>
              <a:t>uth </a:t>
            </a:r>
            <a:r>
              <a:rPr dirty="0" sz="1300" b="1">
                <a:solidFill>
                  <a:srgbClr val="FFFFFF"/>
                </a:solidFill>
                <a:latin typeface="Trebuchet MS"/>
                <a:cs typeface="Trebuchet MS"/>
              </a:rPr>
              <a:t>Persistence: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can easily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persist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users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between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refreshes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login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without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any 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credentials.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called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refresh,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whenever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expires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user 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refreshes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sending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2226564" y="2129027"/>
              <a:ext cx="4351020" cy="1943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04228"/>
              <a:ext cx="9144000" cy="2679065"/>
            </a:xfrm>
            <a:custGeom>
              <a:avLst/>
              <a:gdLst/>
              <a:ahLst/>
              <a:cxnLst/>
              <a:rect l="l" t="t" r="r" b="b"/>
              <a:pathLst>
                <a:path w="9144000" h="2679065">
                  <a:moveTo>
                    <a:pt x="9143987" y="0"/>
                  </a:moveTo>
                  <a:lnTo>
                    <a:pt x="0" y="0"/>
                  </a:lnTo>
                  <a:lnTo>
                    <a:pt x="0" y="2678937"/>
                  </a:lnTo>
                  <a:lnTo>
                    <a:pt x="9143987" y="2678937"/>
                  </a:lnTo>
                  <a:lnTo>
                    <a:pt x="9143987" y="0"/>
                  </a:lnTo>
                  <a:close/>
                </a:path>
              </a:pathLst>
            </a:custGeom>
            <a:solidFill>
              <a:srgbClr val="EFC7C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8" y="230784"/>
            <a:ext cx="6558915" cy="2043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 b="1">
                <a:solidFill>
                  <a:srgbClr val="822836"/>
                </a:solidFill>
                <a:latin typeface="Trebuchet MS"/>
                <a:cs typeface="Trebuchet MS"/>
              </a:rPr>
              <a:t>Step</a:t>
            </a:r>
            <a:r>
              <a:rPr dirty="0" sz="1200" spc="-65" b="1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dirty="0" sz="1200" spc="-80" b="1">
                <a:solidFill>
                  <a:srgbClr val="822836"/>
                </a:solidFill>
                <a:latin typeface="Trebuchet MS"/>
                <a:cs typeface="Trebuchet MS"/>
              </a:rPr>
              <a:t>1:</a:t>
            </a:r>
            <a:r>
              <a:rPr dirty="0" sz="1200" spc="-254" b="1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Run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following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commands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initialize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project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create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index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ﬁle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&amp;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env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ﬁle.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25">
                <a:latin typeface="Trebuchet MS"/>
                <a:cs typeface="Trebuchet MS"/>
              </a:rPr>
              <a:t>(Make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sure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have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node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npm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installed)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dirty="0" sz="1200" spc="25">
                <a:latin typeface="Trebuchet MS"/>
                <a:cs typeface="Trebuchet MS"/>
              </a:rPr>
              <a:t>npm </a:t>
            </a:r>
            <a:r>
              <a:rPr dirty="0" sz="1200" spc="-20">
                <a:latin typeface="Trebuchet MS"/>
                <a:cs typeface="Trebuchet MS"/>
              </a:rPr>
              <a:t>init</a:t>
            </a:r>
            <a:r>
              <a:rPr dirty="0" sz="1200" spc="-31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-y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touch </a:t>
            </a:r>
            <a:r>
              <a:rPr dirty="0" sz="1200" spc="-15">
                <a:latin typeface="Trebuchet MS"/>
                <a:cs typeface="Trebuchet MS"/>
              </a:rPr>
              <a:t>index.js</a:t>
            </a:r>
            <a:r>
              <a:rPr dirty="0" sz="1200" spc="-21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.env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Trebuchet MS"/>
              <a:cs typeface="Trebuchet MS"/>
            </a:endParaRPr>
          </a:p>
          <a:p>
            <a:pPr marL="12700" marR="698500">
              <a:lnSpc>
                <a:spcPct val="151700"/>
              </a:lnSpc>
            </a:pPr>
            <a:r>
              <a:rPr dirty="0" sz="1200" spc="40" b="1">
                <a:solidFill>
                  <a:srgbClr val="822836"/>
                </a:solidFill>
                <a:latin typeface="Trebuchet MS"/>
                <a:cs typeface="Trebuchet MS"/>
              </a:rPr>
              <a:t>Step</a:t>
            </a:r>
            <a:r>
              <a:rPr dirty="0" sz="1200" spc="-65" b="1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822836"/>
                </a:solidFill>
                <a:latin typeface="Trebuchet MS"/>
                <a:cs typeface="Trebuchet MS"/>
              </a:rPr>
              <a:t>2:</a:t>
            </a:r>
            <a:r>
              <a:rPr dirty="0" sz="1200" spc="-120" b="1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Install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all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required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dependencies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open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project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code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editor.  </a:t>
            </a:r>
            <a:r>
              <a:rPr dirty="0" sz="1200" spc="25">
                <a:latin typeface="Trebuchet MS"/>
                <a:cs typeface="Trebuchet MS"/>
              </a:rPr>
              <a:t>npm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install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express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cookie-parser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dotenv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jsonwebtoken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136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483" y="0"/>
                  </a:moveTo>
                  <a:lnTo>
                    <a:pt x="0" y="0"/>
                  </a:lnTo>
                  <a:lnTo>
                    <a:pt x="0" y="353301"/>
                  </a:lnTo>
                  <a:lnTo>
                    <a:pt x="135483" y="35330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04215"/>
              <a:ext cx="9144000" cy="4302125"/>
            </a:xfrm>
            <a:custGeom>
              <a:avLst/>
              <a:gdLst/>
              <a:ahLst/>
              <a:cxnLst/>
              <a:rect l="l" t="t" r="r" b="b"/>
              <a:pathLst>
                <a:path w="9144000" h="4302125">
                  <a:moveTo>
                    <a:pt x="9143987" y="0"/>
                  </a:moveTo>
                  <a:lnTo>
                    <a:pt x="0" y="0"/>
                  </a:lnTo>
                  <a:lnTo>
                    <a:pt x="0" y="4301832"/>
                  </a:lnTo>
                  <a:lnTo>
                    <a:pt x="9143987" y="4301832"/>
                  </a:lnTo>
                  <a:lnTo>
                    <a:pt x="9143987" y="0"/>
                  </a:lnTo>
                  <a:close/>
                </a:path>
              </a:pathLst>
            </a:custGeom>
            <a:solidFill>
              <a:srgbClr val="EFC7C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8" y="162923"/>
            <a:ext cx="6885305" cy="1303655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1200" spc="-5" b="1">
                <a:solidFill>
                  <a:srgbClr val="822836"/>
                </a:solidFill>
                <a:latin typeface="Trebuchet MS"/>
                <a:cs typeface="Trebuchet MS"/>
              </a:rPr>
              <a:t>Project </a:t>
            </a:r>
            <a:r>
              <a:rPr dirty="0" sz="1200" b="1">
                <a:solidFill>
                  <a:srgbClr val="822836"/>
                </a:solidFill>
                <a:latin typeface="Trebuchet MS"/>
                <a:cs typeface="Trebuchet MS"/>
              </a:rPr>
              <a:t>S</a:t>
            </a:r>
            <a:r>
              <a:rPr dirty="0" sz="1200" spc="-270" b="1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822836"/>
                </a:solidFill>
                <a:latin typeface="Trebuchet MS"/>
                <a:cs typeface="Trebuchet MS"/>
              </a:rPr>
              <a:t>tructure:</a:t>
            </a:r>
            <a:endParaRPr sz="1200">
              <a:latin typeface="Trebuchet MS"/>
              <a:cs typeface="Trebuchet MS"/>
            </a:endParaRPr>
          </a:p>
          <a:p>
            <a:pPr marL="299085" marR="5080" indent="-260985">
              <a:lnSpc>
                <a:spcPct val="101000"/>
              </a:lnSpc>
              <a:spcBef>
                <a:spcPts val="815"/>
              </a:spcBef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-10">
                <a:latin typeface="Trebuchet MS"/>
                <a:cs typeface="Trebuchet MS"/>
              </a:rPr>
              <a:t>We </a:t>
            </a:r>
            <a:r>
              <a:rPr dirty="0" sz="1200" spc="-5">
                <a:latin typeface="Trebuchet MS"/>
                <a:cs typeface="Trebuchet MS"/>
              </a:rPr>
              <a:t>will write </a:t>
            </a:r>
            <a:r>
              <a:rPr dirty="0" sz="1200" spc="15">
                <a:latin typeface="Trebuchet MS"/>
                <a:cs typeface="Trebuchet MS"/>
              </a:rPr>
              <a:t>our </a:t>
            </a:r>
            <a:r>
              <a:rPr dirty="0" sz="1200" spc="5">
                <a:latin typeface="Trebuchet MS"/>
                <a:cs typeface="Trebuchet MS"/>
              </a:rPr>
              <a:t>authentication </a:t>
            </a:r>
            <a:r>
              <a:rPr dirty="0" sz="1200" spc="25">
                <a:latin typeface="Trebuchet MS"/>
                <a:cs typeface="Trebuchet MS"/>
              </a:rPr>
              <a:t>logic </a:t>
            </a:r>
            <a:r>
              <a:rPr dirty="0" sz="1200">
                <a:latin typeface="Trebuchet MS"/>
                <a:cs typeface="Trebuchet MS"/>
              </a:rPr>
              <a:t>in </a:t>
            </a:r>
            <a:r>
              <a:rPr dirty="0" sz="1200" spc="-25">
                <a:latin typeface="Trebuchet MS"/>
                <a:cs typeface="Trebuchet MS"/>
              </a:rPr>
              <a:t>Index.js. </a:t>
            </a:r>
            <a:r>
              <a:rPr dirty="0" sz="1200" spc="-45">
                <a:latin typeface="Trebuchet MS"/>
                <a:cs typeface="Trebuchet MS"/>
              </a:rPr>
              <a:t>We’ll </a:t>
            </a:r>
            <a:r>
              <a:rPr dirty="0" sz="1200" spc="25">
                <a:latin typeface="Trebuchet MS"/>
                <a:cs typeface="Trebuchet MS"/>
              </a:rPr>
              <a:t>ﬁrst </a:t>
            </a:r>
            <a:r>
              <a:rPr dirty="0" sz="1200">
                <a:latin typeface="Trebuchet MS"/>
                <a:cs typeface="Trebuchet MS"/>
              </a:rPr>
              <a:t>create </a:t>
            </a:r>
            <a:r>
              <a:rPr dirty="0" sz="1200" spc="20">
                <a:latin typeface="Trebuchet MS"/>
                <a:cs typeface="Trebuchet MS"/>
              </a:rPr>
              <a:t>an </a:t>
            </a:r>
            <a:r>
              <a:rPr dirty="0" sz="1200" spc="35">
                <a:latin typeface="Trebuchet MS"/>
                <a:cs typeface="Trebuchet MS"/>
              </a:rPr>
              <a:t>express </a:t>
            </a:r>
            <a:r>
              <a:rPr dirty="0" sz="1200" spc="25">
                <a:latin typeface="Trebuchet MS"/>
                <a:cs typeface="Trebuchet MS"/>
              </a:rPr>
              <a:t>app and </a:t>
            </a:r>
            <a:r>
              <a:rPr dirty="0" sz="1200" spc="15">
                <a:latin typeface="Trebuchet MS"/>
                <a:cs typeface="Trebuchet MS"/>
              </a:rPr>
              <a:t>then  </a:t>
            </a:r>
            <a:r>
              <a:rPr dirty="0" sz="1200" spc="5">
                <a:latin typeface="Trebuchet MS"/>
                <a:cs typeface="Trebuchet MS"/>
              </a:rPr>
              <a:t>implement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two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routes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login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&amp;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refresh.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login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route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get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post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request,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check 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15">
                <a:latin typeface="Trebuchet MS"/>
                <a:cs typeface="Trebuchet MS"/>
              </a:rPr>
              <a:t>credentials </a:t>
            </a:r>
            <a:r>
              <a:rPr dirty="0" sz="1200" spc="-5">
                <a:latin typeface="Trebuchet MS"/>
                <a:cs typeface="Trebuchet MS"/>
              </a:rPr>
              <a:t>if </a:t>
            </a:r>
            <a:r>
              <a:rPr dirty="0" sz="1200" spc="15">
                <a:latin typeface="Trebuchet MS"/>
                <a:cs typeface="Trebuchet MS"/>
              </a:rPr>
              <a:t>they </a:t>
            </a:r>
            <a:r>
              <a:rPr dirty="0" sz="1200" spc="10">
                <a:latin typeface="Trebuchet MS"/>
                <a:cs typeface="Trebuchet MS"/>
              </a:rPr>
              <a:t>match </a:t>
            </a:r>
            <a:r>
              <a:rPr dirty="0" sz="1200" spc="-50">
                <a:latin typeface="Trebuchet MS"/>
                <a:cs typeface="Trebuchet MS"/>
              </a:rPr>
              <a:t>it’ll </a:t>
            </a:r>
            <a:r>
              <a:rPr dirty="0" sz="1200" spc="40">
                <a:latin typeface="Trebuchet MS"/>
                <a:cs typeface="Trebuchet MS"/>
              </a:rPr>
              <a:t>send </a:t>
            </a:r>
            <a:r>
              <a:rPr dirty="0" sz="1200">
                <a:latin typeface="Trebuchet MS"/>
                <a:cs typeface="Trebuchet MS"/>
              </a:rPr>
              <a:t>a </a:t>
            </a:r>
            <a:r>
              <a:rPr dirty="0" sz="1200" spc="20">
                <a:latin typeface="Trebuchet MS"/>
                <a:cs typeface="Trebuchet MS"/>
              </a:rPr>
              <a:t>refresh </a:t>
            </a:r>
            <a:r>
              <a:rPr dirty="0" sz="1200" spc="10">
                <a:latin typeface="Trebuchet MS"/>
                <a:cs typeface="Trebuchet MS"/>
              </a:rPr>
              <a:t>token </a:t>
            </a:r>
            <a:r>
              <a:rPr dirty="0" sz="1200" spc="25">
                <a:latin typeface="Trebuchet MS"/>
                <a:cs typeface="Trebuchet MS"/>
              </a:rPr>
              <a:t>and </a:t>
            </a:r>
            <a:r>
              <a:rPr dirty="0" sz="1200" spc="50">
                <a:latin typeface="Trebuchet MS"/>
                <a:cs typeface="Trebuchet MS"/>
              </a:rPr>
              <a:t>access </a:t>
            </a:r>
            <a:r>
              <a:rPr dirty="0" sz="1200" spc="10">
                <a:latin typeface="Trebuchet MS"/>
                <a:cs typeface="Trebuchet MS"/>
              </a:rPr>
              <a:t>token </a:t>
            </a:r>
            <a:r>
              <a:rPr dirty="0" sz="1200">
                <a:latin typeface="Trebuchet MS"/>
                <a:cs typeface="Trebuchet MS"/>
              </a:rPr>
              <a:t>in </a:t>
            </a:r>
            <a:r>
              <a:rPr dirty="0" sz="1200" spc="15">
                <a:latin typeface="Trebuchet MS"/>
                <a:cs typeface="Trebuchet MS"/>
              </a:rPr>
              <a:t>response. The  </a:t>
            </a:r>
            <a:r>
              <a:rPr dirty="0" sz="1200" spc="20">
                <a:latin typeface="Trebuchet MS"/>
                <a:cs typeface="Trebuchet MS"/>
              </a:rPr>
              <a:t>refresh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route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also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get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post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request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it’ll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verify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refresh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token,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if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correct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  </a:t>
            </a:r>
            <a:r>
              <a:rPr dirty="0" sz="1200" spc="30">
                <a:latin typeface="Trebuchet MS"/>
                <a:cs typeface="Trebuchet MS"/>
              </a:rPr>
              <a:t>respond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new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access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token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otherwise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throw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authorization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60">
                <a:latin typeface="Trebuchet MS"/>
                <a:cs typeface="Trebuchet MS"/>
              </a:rPr>
              <a:t>error.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136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483" y="0"/>
                  </a:moveTo>
                  <a:lnTo>
                    <a:pt x="0" y="0"/>
                  </a:lnTo>
                  <a:lnTo>
                    <a:pt x="0" y="353301"/>
                  </a:lnTo>
                  <a:lnTo>
                    <a:pt x="135483" y="35330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653283" y="1898904"/>
              <a:ext cx="2857499" cy="2171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04215"/>
              <a:ext cx="9144000" cy="4302125"/>
            </a:xfrm>
            <a:custGeom>
              <a:avLst/>
              <a:gdLst/>
              <a:ahLst/>
              <a:cxnLst/>
              <a:rect l="l" t="t" r="r" b="b"/>
              <a:pathLst>
                <a:path w="9144000" h="4302125">
                  <a:moveTo>
                    <a:pt x="9143987" y="0"/>
                  </a:moveTo>
                  <a:lnTo>
                    <a:pt x="0" y="0"/>
                  </a:lnTo>
                  <a:lnTo>
                    <a:pt x="0" y="4301832"/>
                  </a:lnTo>
                  <a:lnTo>
                    <a:pt x="9143987" y="4301832"/>
                  </a:lnTo>
                  <a:lnTo>
                    <a:pt x="9143987" y="0"/>
                  </a:lnTo>
                  <a:close/>
                </a:path>
              </a:pathLst>
            </a:custGeom>
            <a:solidFill>
              <a:srgbClr val="EFC7C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8" y="230784"/>
            <a:ext cx="6340475" cy="2328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822836"/>
                </a:solidFill>
                <a:latin typeface="Trebuchet MS"/>
                <a:cs typeface="Trebuchet MS"/>
              </a:rPr>
              <a:t>Example:</a:t>
            </a:r>
            <a:r>
              <a:rPr dirty="0" sz="1200" spc="-35" b="1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We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now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implement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two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routes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login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&amp;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refresh.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below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code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index.js: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25">
                <a:latin typeface="Trebuchet MS"/>
                <a:cs typeface="Trebuchet MS"/>
              </a:rPr>
              <a:t>const </a:t>
            </a:r>
            <a:r>
              <a:rPr dirty="0" sz="1200" spc="10">
                <a:latin typeface="Trebuchet MS"/>
                <a:cs typeface="Trebuchet MS"/>
              </a:rPr>
              <a:t>dotenv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10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require('dotenv');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40">
                <a:latin typeface="Trebuchet MS"/>
                <a:cs typeface="Trebuchet MS"/>
              </a:rPr>
              <a:t>const </a:t>
            </a:r>
            <a:r>
              <a:rPr dirty="0" sz="1200" spc="25">
                <a:latin typeface="Trebuchet MS"/>
                <a:cs typeface="Trebuchet MS"/>
              </a:rPr>
              <a:t>express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1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require('express');</a:t>
            </a:r>
            <a:endParaRPr sz="1200">
              <a:latin typeface="Trebuchet MS"/>
              <a:cs typeface="Trebuchet MS"/>
            </a:endParaRPr>
          </a:p>
          <a:p>
            <a:pPr marL="12700" marR="3163570">
              <a:lnSpc>
                <a:spcPct val="304200"/>
              </a:lnSpc>
            </a:pPr>
            <a:r>
              <a:rPr dirty="0" sz="1200" spc="40">
                <a:latin typeface="Trebuchet MS"/>
                <a:cs typeface="Trebuchet MS"/>
              </a:rPr>
              <a:t>const</a:t>
            </a:r>
            <a:r>
              <a:rPr dirty="0" sz="1200" spc="-2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cookieparser </a:t>
            </a:r>
            <a:r>
              <a:rPr dirty="0" sz="1200">
                <a:latin typeface="Trebuchet MS"/>
                <a:cs typeface="Trebuchet MS"/>
              </a:rPr>
              <a:t>= </a:t>
            </a:r>
            <a:r>
              <a:rPr dirty="0" sz="1200" spc="5">
                <a:latin typeface="Trebuchet MS"/>
                <a:cs typeface="Trebuchet MS"/>
              </a:rPr>
              <a:t>require('cookie-parser');  </a:t>
            </a:r>
            <a:r>
              <a:rPr dirty="0" sz="1200" spc="40">
                <a:latin typeface="Trebuchet MS"/>
                <a:cs typeface="Trebuchet MS"/>
              </a:rPr>
              <a:t>const </a:t>
            </a:r>
            <a:r>
              <a:rPr dirty="0" sz="1200" spc="-35">
                <a:latin typeface="Trebuchet MS"/>
                <a:cs typeface="Trebuchet MS"/>
              </a:rPr>
              <a:t>jwt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2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require('jsonwebtoken')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248" y="3018180"/>
            <a:ext cx="29514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latin typeface="Trebuchet MS"/>
                <a:cs typeface="Trebuchet MS"/>
              </a:rPr>
              <a:t>const </a:t>
            </a:r>
            <a:r>
              <a:rPr dirty="0" sz="1200" spc="25">
                <a:latin typeface="Trebuchet MS"/>
                <a:cs typeface="Trebuchet MS"/>
              </a:rPr>
              <a:t>bodyParser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22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require('body-parser');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0" y="326136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483" y="0"/>
                  </a:moveTo>
                  <a:lnTo>
                    <a:pt x="0" y="0"/>
                  </a:lnTo>
                  <a:lnTo>
                    <a:pt x="0" y="353301"/>
                  </a:lnTo>
                  <a:lnTo>
                    <a:pt x="135483" y="35330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238671"/>
            <a:ext cx="15068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Trebuchet MS"/>
                <a:cs typeface="Trebuchet MS"/>
              </a:rPr>
              <a:t>//Conﬁg</a:t>
            </a:r>
            <a:r>
              <a:rPr dirty="0" sz="1200" spc="-254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uring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dotenv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30">
                <a:latin typeface="Trebuchet MS"/>
                <a:cs typeface="Trebuchet MS"/>
              </a:rPr>
              <a:t>dotenv.conﬁg();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49" y="1335951"/>
            <a:ext cx="15481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Trebuchet MS"/>
                <a:cs typeface="Trebuchet MS"/>
              </a:rPr>
              <a:t>const</a:t>
            </a:r>
            <a:r>
              <a:rPr dirty="0" sz="1200" spc="-2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app </a:t>
            </a:r>
            <a:r>
              <a:rPr dirty="0" sz="1200">
                <a:latin typeface="Trebuchet MS"/>
                <a:cs typeface="Trebuchet MS"/>
              </a:rPr>
              <a:t>= </a:t>
            </a:r>
            <a:r>
              <a:rPr dirty="0" sz="1200" spc="-5">
                <a:latin typeface="Trebuchet MS"/>
                <a:cs typeface="Trebuchet MS"/>
              </a:rPr>
              <a:t>express();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49" y="2067471"/>
            <a:ext cx="4259580" cy="1249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Trebuchet MS"/>
                <a:cs typeface="Trebuchet MS"/>
              </a:rPr>
              <a:t>//Setting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up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middlewares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parse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request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body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cookies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200" spc="-10">
                <a:latin typeface="Trebuchet MS"/>
                <a:cs typeface="Trebuchet MS"/>
              </a:rPr>
              <a:t>app.use(express.json());</a:t>
            </a:r>
            <a:endParaRPr sz="1200">
              <a:latin typeface="Trebuchet MS"/>
              <a:cs typeface="Trebuchet MS"/>
            </a:endParaRPr>
          </a:p>
          <a:p>
            <a:pPr marL="12700" marR="856615">
              <a:lnSpc>
                <a:spcPct val="200000"/>
              </a:lnSpc>
            </a:pPr>
            <a:r>
              <a:rPr dirty="0" sz="1200" spc="5">
                <a:latin typeface="Trebuchet MS"/>
                <a:cs typeface="Trebuchet MS"/>
              </a:rPr>
              <a:t>app.use(express.urlencoded({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extended: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false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85">
                <a:latin typeface="Trebuchet MS"/>
                <a:cs typeface="Trebuchet MS"/>
              </a:rPr>
              <a:t>}));  </a:t>
            </a:r>
            <a:r>
              <a:rPr dirty="0" sz="1200" spc="-5">
                <a:latin typeface="Trebuchet MS"/>
                <a:cs typeface="Trebuchet MS"/>
              </a:rPr>
              <a:t>app.use(cookieparser());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238671"/>
            <a:ext cx="1953260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latin typeface="Trebuchet MS"/>
                <a:cs typeface="Trebuchet MS"/>
              </a:rPr>
              <a:t>const </a:t>
            </a:r>
            <a:r>
              <a:rPr dirty="0" sz="1200" spc="15">
                <a:latin typeface="Trebuchet MS"/>
                <a:cs typeface="Trebuchet MS"/>
              </a:rPr>
              <a:t>userCredentials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22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  <a:spcBef>
                <a:spcPts val="994"/>
              </a:spcBef>
            </a:pPr>
            <a:r>
              <a:rPr dirty="0" sz="1200" spc="5">
                <a:latin typeface="Trebuchet MS"/>
                <a:cs typeface="Trebuchet MS"/>
              </a:rPr>
              <a:t>username: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'admin',</a:t>
            </a:r>
            <a:endParaRPr sz="1200">
              <a:latin typeface="Trebuchet MS"/>
              <a:cs typeface="Trebuchet MS"/>
            </a:endParaRPr>
          </a:p>
          <a:p>
            <a:pPr marL="158750" marR="5080">
              <a:lnSpc>
                <a:spcPct val="200000"/>
              </a:lnSpc>
            </a:pPr>
            <a:r>
              <a:rPr dirty="0" sz="1200" spc="15">
                <a:latin typeface="Trebuchet MS"/>
                <a:cs typeface="Trebuchet MS"/>
              </a:rPr>
              <a:t>password: </a:t>
            </a:r>
            <a:r>
              <a:rPr dirty="0" sz="1200" spc="5">
                <a:latin typeface="Trebuchet MS"/>
                <a:cs typeface="Trebuchet MS"/>
              </a:rPr>
              <a:t>'admin123',  </a:t>
            </a:r>
            <a:r>
              <a:rPr dirty="0" sz="1200" spc="-10">
                <a:latin typeface="Trebuchet MS"/>
                <a:cs typeface="Trebuchet MS"/>
              </a:rPr>
              <a:t>email:</a:t>
            </a:r>
            <a:r>
              <a:rPr dirty="0" sz="1200" spc="-2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'admin@gmail.com'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49" y="2433231"/>
            <a:ext cx="3606165" cy="8839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app.post('/login',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(req,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res)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=&gt;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  <a:spcBef>
                <a:spcPts val="994"/>
              </a:spcBef>
            </a:pPr>
            <a:r>
              <a:rPr dirty="0" sz="1200">
                <a:latin typeface="Trebuchet MS"/>
                <a:cs typeface="Trebuchet MS"/>
              </a:rPr>
              <a:t>//Destructuring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username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&amp;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password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from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body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8750">
              <a:lnSpc>
                <a:spcPct val="100000"/>
              </a:lnSpc>
            </a:pPr>
            <a:r>
              <a:rPr dirty="0" sz="1200" spc="40">
                <a:latin typeface="Trebuchet MS"/>
                <a:cs typeface="Trebuchet MS"/>
              </a:rPr>
              <a:t>const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username,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password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}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req.body;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238671"/>
            <a:ext cx="3453129" cy="8839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latin typeface="Trebuchet MS"/>
                <a:cs typeface="Trebuchet MS"/>
              </a:rPr>
              <a:t>//Checking </a:t>
            </a:r>
            <a:r>
              <a:rPr dirty="0" sz="1200" spc="-5">
                <a:latin typeface="Trebuchet MS"/>
                <a:cs typeface="Trebuchet MS"/>
              </a:rPr>
              <a:t>if </a:t>
            </a:r>
            <a:r>
              <a:rPr dirty="0" sz="1200">
                <a:latin typeface="Trebuchet MS"/>
                <a:cs typeface="Trebuchet MS"/>
              </a:rPr>
              <a:t>credentials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match</a:t>
            </a:r>
            <a:endParaRPr sz="1200">
              <a:latin typeface="Trebuchet MS"/>
              <a:cs typeface="Trebuchet MS"/>
            </a:endParaRPr>
          </a:p>
          <a:p>
            <a:pPr algn="ctr" marL="147320">
              <a:lnSpc>
                <a:spcPct val="100000"/>
              </a:lnSpc>
              <a:spcBef>
                <a:spcPts val="994"/>
              </a:spcBef>
            </a:pPr>
            <a:r>
              <a:rPr dirty="0" sz="1200" spc="-5">
                <a:latin typeface="Trebuchet MS"/>
                <a:cs typeface="Trebuchet MS"/>
              </a:rPr>
              <a:t>if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(username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===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userCredentials.username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&amp;&amp;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algn="ctr" marL="109220">
              <a:lnSpc>
                <a:spcPct val="100000"/>
              </a:lnSpc>
            </a:pPr>
            <a:r>
              <a:rPr dirty="0" sz="1200" spc="35">
                <a:latin typeface="Trebuchet MS"/>
                <a:cs typeface="Trebuchet MS"/>
              </a:rPr>
              <a:t>password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===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userCredentials.password)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2686" y="1701711"/>
            <a:ext cx="2924175" cy="2402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z="1200" spc="-40">
                <a:latin typeface="Trebuchet MS"/>
                <a:cs typeface="Trebuchet MS"/>
              </a:rPr>
              <a:t>//creating </a:t>
            </a:r>
            <a:r>
              <a:rPr dirty="0" sz="1200">
                <a:latin typeface="Trebuchet MS"/>
                <a:cs typeface="Trebuchet MS"/>
              </a:rPr>
              <a:t>a </a:t>
            </a:r>
            <a:r>
              <a:rPr dirty="0" sz="1200" spc="40">
                <a:latin typeface="Trebuchet MS"/>
                <a:cs typeface="Trebuchet MS"/>
              </a:rPr>
              <a:t>access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token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200" spc="25">
                <a:latin typeface="Trebuchet MS"/>
                <a:cs typeface="Trebuchet MS"/>
              </a:rPr>
              <a:t>const </a:t>
            </a:r>
            <a:r>
              <a:rPr dirty="0" sz="1200" spc="15">
                <a:latin typeface="Trebuchet MS"/>
                <a:cs typeface="Trebuchet MS"/>
              </a:rPr>
              <a:t>accessToken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18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jwt.sign({</a:t>
            </a:r>
            <a:endParaRPr sz="1200">
              <a:latin typeface="Trebuchet MS"/>
              <a:cs typeface="Trebuchet MS"/>
            </a:endParaRPr>
          </a:p>
          <a:p>
            <a:pPr marL="160020" marR="108585">
              <a:lnSpc>
                <a:spcPct val="200000"/>
              </a:lnSpc>
            </a:pPr>
            <a:r>
              <a:rPr dirty="0" sz="1200" spc="5">
                <a:latin typeface="Trebuchet MS"/>
                <a:cs typeface="Trebuchet MS"/>
              </a:rPr>
              <a:t>username: </a:t>
            </a:r>
            <a:r>
              <a:rPr dirty="0" sz="1200" spc="10">
                <a:latin typeface="Trebuchet MS"/>
                <a:cs typeface="Trebuchet MS"/>
              </a:rPr>
              <a:t>userCredentials.username,  </a:t>
            </a:r>
            <a:r>
              <a:rPr dirty="0" sz="1200" spc="-10">
                <a:latin typeface="Trebuchet MS"/>
                <a:cs typeface="Trebuchet MS"/>
              </a:rPr>
              <a:t>email:</a:t>
            </a:r>
            <a:r>
              <a:rPr dirty="0" sz="1200" spc="-20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userCredentials.email</a:t>
            </a:r>
            <a:endParaRPr sz="1200">
              <a:latin typeface="Trebuchet MS"/>
              <a:cs typeface="Trebuchet MS"/>
            </a:endParaRPr>
          </a:p>
          <a:p>
            <a:pPr marL="160020" marR="5080" indent="-146685">
              <a:lnSpc>
                <a:spcPct val="200000"/>
              </a:lnSpc>
            </a:pPr>
            <a:r>
              <a:rPr dirty="0" sz="1200" spc="-50">
                <a:latin typeface="Trebuchet MS"/>
                <a:cs typeface="Trebuchet MS"/>
              </a:rPr>
              <a:t>},</a:t>
            </a:r>
            <a:r>
              <a:rPr dirty="0" sz="1200" spc="-20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process.env.ACCES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</a:t>
            </a:r>
            <a:r>
              <a:rPr dirty="0" sz="1200" spc="-1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_TOKEN_S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ECRE</a:t>
            </a:r>
            <a:r>
              <a:rPr dirty="0" sz="1200" spc="-254">
                <a:latin typeface="Trebuchet MS"/>
                <a:cs typeface="Trebuchet MS"/>
              </a:rPr>
              <a:t> </a:t>
            </a:r>
            <a:r>
              <a:rPr dirty="0" sz="1200" spc="-65">
                <a:latin typeface="Trebuchet MS"/>
                <a:cs typeface="Trebuchet MS"/>
              </a:rPr>
              <a:t>T,{  </a:t>
            </a:r>
            <a:r>
              <a:rPr dirty="0" sz="1200">
                <a:latin typeface="Trebuchet MS"/>
                <a:cs typeface="Trebuchet MS"/>
              </a:rPr>
              <a:t>expiresIn: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'10m'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rebuchet MS"/>
              <a:cs typeface="Trebuchet MS"/>
            </a:endParaRPr>
          </a:p>
          <a:p>
            <a:pPr marL="13970">
              <a:lnSpc>
                <a:spcPct val="100000"/>
              </a:lnSpc>
            </a:pPr>
            <a:r>
              <a:rPr dirty="0" sz="1200" spc="-95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04228"/>
              <a:ext cx="9144000" cy="4489450"/>
            </a:xfrm>
            <a:custGeom>
              <a:avLst/>
              <a:gdLst/>
              <a:ahLst/>
              <a:cxnLst/>
              <a:rect l="l" t="t" r="r" b="b"/>
              <a:pathLst>
                <a:path w="9144000" h="4489450">
                  <a:moveTo>
                    <a:pt x="9143987" y="0"/>
                  </a:moveTo>
                  <a:lnTo>
                    <a:pt x="0" y="0"/>
                  </a:lnTo>
                  <a:lnTo>
                    <a:pt x="0" y="4489196"/>
                  </a:lnTo>
                  <a:lnTo>
                    <a:pt x="9143987" y="4489196"/>
                  </a:lnTo>
                  <a:lnTo>
                    <a:pt x="9143987" y="0"/>
                  </a:lnTo>
                  <a:close/>
                </a:path>
              </a:pathLst>
            </a:custGeom>
            <a:solidFill>
              <a:srgbClr val="EFC7C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8248" y="357708"/>
            <a:ext cx="4408170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0">
                <a:solidFill>
                  <a:srgbClr val="822836"/>
                </a:solidFill>
              </a:rPr>
              <a:t>Terminologies</a:t>
            </a:r>
            <a:r>
              <a:rPr dirty="0" spc="-100">
                <a:solidFill>
                  <a:srgbClr val="822836"/>
                </a:solidFill>
              </a:rPr>
              <a:t> </a:t>
            </a:r>
            <a:r>
              <a:rPr dirty="0" spc="50">
                <a:solidFill>
                  <a:srgbClr val="822836"/>
                </a:solidFill>
              </a:rPr>
              <a:t>associated</a:t>
            </a:r>
            <a:r>
              <a:rPr dirty="0" spc="-105">
                <a:solidFill>
                  <a:srgbClr val="822836"/>
                </a:solidFill>
              </a:rPr>
              <a:t> </a:t>
            </a:r>
            <a:r>
              <a:rPr dirty="0">
                <a:solidFill>
                  <a:srgbClr val="822836"/>
                </a:solidFill>
              </a:rPr>
              <a:t>with</a:t>
            </a:r>
            <a:r>
              <a:rPr dirty="0" spc="-105">
                <a:solidFill>
                  <a:srgbClr val="822836"/>
                </a:solidFill>
              </a:rPr>
              <a:t> </a:t>
            </a:r>
            <a:r>
              <a:rPr dirty="0" spc="65">
                <a:solidFill>
                  <a:srgbClr val="822836"/>
                </a:solidFill>
              </a:rPr>
              <a:t>API</a:t>
            </a:r>
            <a:r>
              <a:rPr dirty="0" spc="-50">
                <a:solidFill>
                  <a:srgbClr val="822836"/>
                </a:solidFill>
              </a:rPr>
              <a:t> </a:t>
            </a:r>
            <a:r>
              <a:rPr dirty="0" spc="20">
                <a:solidFill>
                  <a:srgbClr val="822836"/>
                </a:solidFill>
              </a:rPr>
              <a:t>development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8248" y="701192"/>
            <a:ext cx="6939915" cy="2829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Trebuchet MS"/>
                <a:cs typeface="Trebuchet MS"/>
              </a:rPr>
              <a:t>If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you’re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looking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custom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development,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must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know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below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terminologies.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 marL="299085" indent="-261620">
              <a:lnSpc>
                <a:spcPct val="100000"/>
              </a:lnSpc>
              <a:spcBef>
                <a:spcPts val="835"/>
              </a:spcBef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55" b="1">
                <a:latin typeface="Trebuchet MS"/>
                <a:cs typeface="Trebuchet MS"/>
              </a:rPr>
              <a:t>API</a:t>
            </a:r>
            <a:r>
              <a:rPr dirty="0" sz="1200" spc="-55" b="1">
                <a:latin typeface="Trebuchet MS"/>
                <a:cs typeface="Trebuchet MS"/>
              </a:rPr>
              <a:t> </a:t>
            </a:r>
            <a:r>
              <a:rPr dirty="0" sz="1200" spc="15" b="1">
                <a:latin typeface="Trebuchet MS"/>
                <a:cs typeface="Trebuchet MS"/>
              </a:rPr>
              <a:t>Key</a:t>
            </a:r>
            <a:endParaRPr sz="1200">
              <a:latin typeface="Trebuchet MS"/>
              <a:cs typeface="Trebuchet MS"/>
            </a:endParaRPr>
          </a:p>
          <a:p>
            <a:pPr marL="299085" marR="62865">
              <a:lnSpc>
                <a:spcPct val="100000"/>
              </a:lnSpc>
              <a:spcBef>
                <a:spcPts val="95"/>
              </a:spcBef>
            </a:pPr>
            <a:r>
              <a:rPr dirty="0" sz="1200" spc="-50">
                <a:latin typeface="Trebuchet MS"/>
                <a:cs typeface="Trebuchet MS"/>
              </a:rPr>
              <a:t>It’s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unique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code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which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passed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computer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programs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authenticating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user,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developer,  </a:t>
            </a:r>
            <a:r>
              <a:rPr dirty="0" sz="1200" spc="5">
                <a:latin typeface="Trebuchet MS"/>
                <a:cs typeface="Trebuchet MS"/>
              </a:rPr>
              <a:t>or </a:t>
            </a:r>
            <a:r>
              <a:rPr dirty="0" sz="1200" spc="25">
                <a:latin typeface="Trebuchet MS"/>
                <a:cs typeface="Trebuchet MS"/>
              </a:rPr>
              <a:t>calling</a:t>
            </a:r>
            <a:r>
              <a:rPr dirty="0" sz="1200" spc="-1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program.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 marL="299085" indent="-261620">
              <a:lnSpc>
                <a:spcPct val="100000"/>
              </a:lnSpc>
              <a:spcBef>
                <a:spcPts val="835"/>
              </a:spcBef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10" b="1">
                <a:latin typeface="Trebuchet MS"/>
                <a:cs typeface="Trebuchet MS"/>
              </a:rPr>
              <a:t>Endpoint</a:t>
            </a:r>
            <a:endParaRPr sz="1200">
              <a:latin typeface="Trebuchet MS"/>
              <a:cs typeface="Trebuchet MS"/>
            </a:endParaRPr>
          </a:p>
          <a:p>
            <a:pPr marL="299085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Trebuchet MS"/>
                <a:cs typeface="Trebuchet MS"/>
              </a:rPr>
              <a:t>Interaction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touchpoints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between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server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2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called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Endpoint.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 marL="299085" indent="-261620">
              <a:lnSpc>
                <a:spcPct val="100000"/>
              </a:lnSpc>
              <a:spcBef>
                <a:spcPts val="835"/>
              </a:spcBef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55" b="1">
                <a:latin typeface="Trebuchet MS"/>
                <a:cs typeface="Trebuchet MS"/>
              </a:rPr>
              <a:t>JSON</a:t>
            </a:r>
            <a:endParaRPr sz="1200">
              <a:latin typeface="Trebuchet MS"/>
              <a:cs typeface="Trebuchet MS"/>
            </a:endParaRPr>
          </a:p>
          <a:p>
            <a:pPr marL="299085" marR="5080">
              <a:lnSpc>
                <a:spcPct val="100000"/>
              </a:lnSpc>
              <a:spcBef>
                <a:spcPts val="95"/>
              </a:spcBef>
            </a:pPr>
            <a:r>
              <a:rPr dirty="0" sz="1200" spc="50">
                <a:latin typeface="Trebuchet MS"/>
                <a:cs typeface="Trebuchet MS"/>
              </a:rPr>
              <a:t>JSON </a:t>
            </a:r>
            <a:r>
              <a:rPr dirty="0" sz="1200">
                <a:latin typeface="Trebuchet MS"/>
                <a:cs typeface="Trebuchet MS"/>
              </a:rPr>
              <a:t>(JavaScript Object </a:t>
            </a:r>
            <a:r>
              <a:rPr dirty="0" sz="1200" spc="20">
                <a:latin typeface="Trebuchet MS"/>
                <a:cs typeface="Trebuchet MS"/>
              </a:rPr>
              <a:t>Notion is </a:t>
            </a:r>
            <a:r>
              <a:rPr dirty="0" sz="1200">
                <a:latin typeface="Trebuchet MS"/>
                <a:cs typeface="Trebuchet MS"/>
              </a:rPr>
              <a:t>a </a:t>
            </a:r>
            <a:r>
              <a:rPr dirty="0" sz="1200" spc="10">
                <a:latin typeface="Trebuchet MS"/>
                <a:cs typeface="Trebuchet MS"/>
              </a:rPr>
              <a:t>data </a:t>
            </a:r>
            <a:r>
              <a:rPr dirty="0" sz="1200">
                <a:latin typeface="Trebuchet MS"/>
                <a:cs typeface="Trebuchet MS"/>
              </a:rPr>
              <a:t>format) </a:t>
            </a:r>
            <a:r>
              <a:rPr dirty="0" sz="1200" spc="20">
                <a:latin typeface="Trebuchet MS"/>
                <a:cs typeface="Trebuchet MS"/>
              </a:rPr>
              <a:t>is </a:t>
            </a:r>
            <a:r>
              <a:rPr dirty="0" sz="1200">
                <a:latin typeface="Trebuchet MS"/>
                <a:cs typeface="Trebuchet MS"/>
              </a:rPr>
              <a:t>a </a:t>
            </a:r>
            <a:r>
              <a:rPr dirty="0" sz="1200" spc="10">
                <a:latin typeface="Trebuchet MS"/>
                <a:cs typeface="Trebuchet MS"/>
              </a:rPr>
              <a:t>data format </a:t>
            </a:r>
            <a:r>
              <a:rPr dirty="0" sz="1200" spc="15">
                <a:latin typeface="Trebuchet MS"/>
                <a:cs typeface="Trebuchet MS"/>
              </a:rPr>
              <a:t>which </a:t>
            </a:r>
            <a:r>
              <a:rPr dirty="0" sz="1200" spc="20">
                <a:latin typeface="Trebuchet MS"/>
                <a:cs typeface="Trebuchet MS"/>
              </a:rPr>
              <a:t>is </a:t>
            </a:r>
            <a:r>
              <a:rPr dirty="0" sz="1200" spc="40">
                <a:latin typeface="Trebuchet MS"/>
                <a:cs typeface="Trebuchet MS"/>
              </a:rPr>
              <a:t>used </a:t>
            </a:r>
            <a:r>
              <a:rPr dirty="0" sz="1200" spc="5">
                <a:latin typeface="Trebuchet MS"/>
                <a:cs typeface="Trebuchet MS"/>
              </a:rPr>
              <a:t>for </a:t>
            </a:r>
            <a:r>
              <a:rPr dirty="0" sz="1200" spc="70">
                <a:latin typeface="Trebuchet MS"/>
                <a:cs typeface="Trebuchet MS"/>
              </a:rPr>
              <a:t>APIs </a:t>
            </a:r>
            <a:r>
              <a:rPr dirty="0" sz="1200">
                <a:latin typeface="Trebuchet MS"/>
                <a:cs typeface="Trebuchet MS"/>
              </a:rPr>
              <a:t>to  </a:t>
            </a:r>
            <a:r>
              <a:rPr dirty="0" sz="1200" spc="15">
                <a:latin typeface="Trebuchet MS"/>
                <a:cs typeface="Trebuchet MS"/>
              </a:rPr>
              <a:t>interchange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data.</a:t>
            </a:r>
            <a:r>
              <a:rPr dirty="0" sz="1200" spc="-1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interchange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occur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between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web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application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server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or  two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applications.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0" y="326136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483" y="0"/>
                  </a:moveTo>
                  <a:lnTo>
                    <a:pt x="0" y="0"/>
                  </a:lnTo>
                  <a:lnTo>
                    <a:pt x="0" y="353301"/>
                  </a:lnTo>
                  <a:lnTo>
                    <a:pt x="135483" y="35330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238671"/>
            <a:ext cx="35217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Trebuchet MS"/>
                <a:cs typeface="Trebuchet MS"/>
              </a:rPr>
              <a:t>//Creating </a:t>
            </a:r>
            <a:r>
              <a:rPr dirty="0" sz="1200" spc="10">
                <a:latin typeface="Trebuchet MS"/>
                <a:cs typeface="Trebuchet MS"/>
              </a:rPr>
              <a:t>refresh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token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that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expiry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of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refresh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9880">
              <a:lnSpc>
                <a:spcPct val="100000"/>
              </a:lnSpc>
            </a:pPr>
            <a:r>
              <a:rPr dirty="0" sz="1200" spc="-55">
                <a:latin typeface="Trebuchet MS"/>
                <a:cs typeface="Trebuchet MS"/>
              </a:rPr>
              <a:t>//token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is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greater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than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access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token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2686" y="1335951"/>
            <a:ext cx="414782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latin typeface="Trebuchet MS"/>
                <a:cs typeface="Trebuchet MS"/>
              </a:rPr>
              <a:t>const </a:t>
            </a:r>
            <a:r>
              <a:rPr dirty="0" sz="1200" spc="-15">
                <a:latin typeface="Trebuchet MS"/>
                <a:cs typeface="Trebuchet MS"/>
              </a:rPr>
              <a:t>refreshToken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jwt.sign({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3195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username: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userCredentials.username,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3970">
              <a:lnSpc>
                <a:spcPct val="100000"/>
              </a:lnSpc>
            </a:pPr>
            <a:r>
              <a:rPr dirty="0" sz="1200" spc="-50">
                <a:latin typeface="Trebuchet MS"/>
                <a:cs typeface="Trebuchet MS"/>
              </a:rPr>
              <a:t>},</a:t>
            </a:r>
            <a:r>
              <a:rPr dirty="0" sz="1200" spc="-20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process.env.REFRES</a:t>
            </a:r>
            <a:r>
              <a:rPr dirty="0" sz="1200" spc="-15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H_TOKEN_S</a:t>
            </a:r>
            <a:r>
              <a:rPr dirty="0" sz="1200" spc="-150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ECRE</a:t>
            </a:r>
            <a:r>
              <a:rPr dirty="0" sz="1200" spc="-254">
                <a:latin typeface="Trebuchet MS"/>
                <a:cs typeface="Trebuchet MS"/>
              </a:rPr>
              <a:t> </a:t>
            </a:r>
            <a:r>
              <a:rPr dirty="0" sz="1200" spc="-65">
                <a:latin typeface="Trebuchet MS"/>
                <a:cs typeface="Trebuchet MS"/>
              </a:rPr>
              <a:t>T,{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expiresIn: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'1d'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-95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6382" y="2798991"/>
            <a:ext cx="3336925" cy="2037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latin typeface="Trebuchet MS"/>
                <a:cs typeface="Trebuchet MS"/>
              </a:rPr>
              <a:t>//Assigning</a:t>
            </a:r>
            <a:r>
              <a:rPr dirty="0" sz="1200" spc="1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refresh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token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http-only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cookie</a:t>
            </a:r>
            <a:endParaRPr sz="1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  <a:spcBef>
                <a:spcPts val="994"/>
              </a:spcBef>
            </a:pPr>
            <a:r>
              <a:rPr dirty="0" sz="1200" spc="-10">
                <a:latin typeface="Trebuchet MS"/>
                <a:cs typeface="Trebuchet MS"/>
              </a:rPr>
              <a:t>res.cookie('jwt',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refreshToken,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httpOnly: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true,</a:t>
            </a:r>
            <a:endParaRPr sz="1200">
              <a:latin typeface="Trebuchet MS"/>
              <a:cs typeface="Trebuchet MS"/>
            </a:endParaRPr>
          </a:p>
          <a:p>
            <a:pPr marL="309245" marR="908685">
              <a:lnSpc>
                <a:spcPct val="200000"/>
              </a:lnSpc>
            </a:pPr>
            <a:r>
              <a:rPr dirty="0" sz="1200" spc="20">
                <a:latin typeface="Trebuchet MS"/>
                <a:cs typeface="Trebuchet MS"/>
              </a:rPr>
              <a:t>sameSite: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'None',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secure: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true,  </a:t>
            </a:r>
            <a:r>
              <a:rPr dirty="0" sz="1200" spc="25">
                <a:latin typeface="Trebuchet MS"/>
                <a:cs typeface="Trebuchet MS"/>
              </a:rPr>
              <a:t>maxAge: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24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*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60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*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60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*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1000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95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return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res.json({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accessToken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95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238671"/>
            <a:ext cx="4066540" cy="2037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3639185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latin typeface="Trebuchet MS"/>
                <a:cs typeface="Trebuchet MS"/>
              </a:rPr>
              <a:t>else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309880">
              <a:lnSpc>
                <a:spcPct val="100000"/>
              </a:lnSpc>
              <a:spcBef>
                <a:spcPts val="994"/>
              </a:spcBef>
            </a:pPr>
            <a:r>
              <a:rPr dirty="0" sz="1200" spc="-10">
                <a:latin typeface="Trebuchet MS"/>
                <a:cs typeface="Trebuchet MS"/>
              </a:rPr>
              <a:t>//Return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unauthorized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error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if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credentials </a:t>
            </a:r>
            <a:r>
              <a:rPr dirty="0" sz="1200" spc="20">
                <a:latin typeface="Trebuchet MS"/>
                <a:cs typeface="Trebuchet MS"/>
              </a:rPr>
              <a:t>don't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match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988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return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res.status(406).json({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rebuchet MS"/>
              <a:cs typeface="Trebuchet MS"/>
            </a:endParaRPr>
          </a:p>
          <a:p>
            <a:pPr marL="457200">
              <a:lnSpc>
                <a:spcPct val="100000"/>
              </a:lnSpc>
            </a:pPr>
            <a:r>
              <a:rPr dirty="0" sz="1200" spc="40">
                <a:latin typeface="Trebuchet MS"/>
                <a:cs typeface="Trebuchet MS"/>
              </a:rPr>
              <a:t>message:</a:t>
            </a:r>
            <a:r>
              <a:rPr dirty="0" sz="1200" spc="-30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'Invalid </a:t>
            </a:r>
            <a:r>
              <a:rPr dirty="0" sz="1200" spc="10">
                <a:latin typeface="Trebuchet MS"/>
                <a:cs typeface="Trebuchet MS"/>
              </a:rPr>
              <a:t>credentials' </a:t>
            </a:r>
            <a:r>
              <a:rPr dirty="0" sz="1200" spc="-95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rebuchet MS"/>
              <a:cs typeface="Trebuchet MS"/>
            </a:endParaRPr>
          </a:p>
          <a:p>
            <a:pPr algn="ctr" marR="3672204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6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49" y="2798991"/>
            <a:ext cx="22821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Trebuchet MS"/>
                <a:cs typeface="Trebuchet MS"/>
              </a:rPr>
              <a:t>app.post('/refresh',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(req,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res)</a:t>
            </a:r>
            <a:r>
              <a:rPr dirty="0" sz="1200" spc="-1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=&gt;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</a:pPr>
            <a:r>
              <a:rPr dirty="0" sz="1200" spc="-5">
                <a:latin typeface="Trebuchet MS"/>
                <a:cs typeface="Trebuchet MS"/>
              </a:rPr>
              <a:t>if </a:t>
            </a:r>
            <a:r>
              <a:rPr dirty="0" sz="1200" spc="-15">
                <a:latin typeface="Trebuchet MS"/>
                <a:cs typeface="Trebuchet MS"/>
              </a:rPr>
              <a:t>(req.cookies?.jwt)</a:t>
            </a:r>
            <a:r>
              <a:rPr dirty="0" sz="1200" spc="-229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2686" y="3896271"/>
            <a:ext cx="29286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latin typeface="Trebuchet MS"/>
                <a:cs typeface="Trebuchet MS"/>
              </a:rPr>
              <a:t>//Destructuring </a:t>
            </a:r>
            <a:r>
              <a:rPr dirty="0" sz="1200" spc="-15">
                <a:latin typeface="Trebuchet MS"/>
                <a:cs typeface="Trebuchet MS"/>
              </a:rPr>
              <a:t>refreshToken </a:t>
            </a:r>
            <a:r>
              <a:rPr dirty="0" sz="1200" spc="15">
                <a:latin typeface="Trebuchet MS"/>
                <a:cs typeface="Trebuchet MS"/>
              </a:rPr>
              <a:t>from</a:t>
            </a:r>
            <a:r>
              <a:rPr dirty="0" sz="1200" spc="-20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cookie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30">
                <a:latin typeface="Trebuchet MS"/>
                <a:cs typeface="Trebuchet MS"/>
              </a:rPr>
              <a:t>const </a:t>
            </a:r>
            <a:r>
              <a:rPr dirty="0" sz="1200" spc="-15">
                <a:latin typeface="Trebuchet MS"/>
                <a:cs typeface="Trebuchet MS"/>
              </a:rPr>
              <a:t>refreshToken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15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req.cookies.jwt;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238671"/>
            <a:ext cx="4770755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Trebuchet MS"/>
                <a:cs typeface="Trebuchet MS"/>
              </a:rPr>
              <a:t>//Verifying </a:t>
            </a:r>
            <a:r>
              <a:rPr dirty="0" sz="1200" spc="10">
                <a:latin typeface="Trebuchet MS"/>
                <a:cs typeface="Trebuchet MS"/>
              </a:rPr>
              <a:t>refresh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token</a:t>
            </a:r>
            <a:endParaRPr sz="1200">
              <a:latin typeface="Trebuchet MS"/>
              <a:cs typeface="Trebuchet MS"/>
            </a:endParaRPr>
          </a:p>
          <a:p>
            <a:pPr marL="309880">
              <a:lnSpc>
                <a:spcPct val="100000"/>
              </a:lnSpc>
              <a:spcBef>
                <a:spcPts val="994"/>
              </a:spcBef>
            </a:pPr>
            <a:r>
              <a:rPr dirty="0" sz="1200" spc="-20">
                <a:latin typeface="Trebuchet MS"/>
                <a:cs typeface="Trebuchet MS"/>
              </a:rPr>
              <a:t>jwt.verify(refres</a:t>
            </a:r>
            <a:r>
              <a:rPr dirty="0" sz="1200" spc="-254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hToken,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process.env.REFRES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H_TOKEN_S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ECRET,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9880">
              <a:lnSpc>
                <a:spcPct val="100000"/>
              </a:lnSpc>
            </a:pPr>
            <a:r>
              <a:rPr dirty="0" sz="1200" spc="-85">
                <a:latin typeface="Trebuchet MS"/>
                <a:cs typeface="Trebuchet MS"/>
              </a:rPr>
              <a:t>(err, </a:t>
            </a:r>
            <a:r>
              <a:rPr dirty="0" sz="1200" spc="15">
                <a:latin typeface="Trebuchet MS"/>
                <a:cs typeface="Trebuchet MS"/>
              </a:rPr>
              <a:t>decoded)</a:t>
            </a:r>
            <a:r>
              <a:rPr dirty="0" sz="1200" spc="-2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=&gt;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rebuchet MS"/>
              <a:cs typeface="Trebuchet MS"/>
            </a:endParaRPr>
          </a:p>
          <a:p>
            <a:pPr marL="457200">
              <a:lnSpc>
                <a:spcPct val="100000"/>
              </a:lnSpc>
            </a:pPr>
            <a:r>
              <a:rPr dirty="0" sz="1200" spc="-5">
                <a:latin typeface="Trebuchet MS"/>
                <a:cs typeface="Trebuchet MS"/>
              </a:rPr>
              <a:t>if </a:t>
            </a:r>
            <a:r>
              <a:rPr dirty="0" sz="1200" spc="-25">
                <a:latin typeface="Trebuchet MS"/>
                <a:cs typeface="Trebuchet MS"/>
              </a:rPr>
              <a:t>(err)</a:t>
            </a:r>
            <a:r>
              <a:rPr dirty="0" sz="1200" spc="-2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819" y="2067471"/>
            <a:ext cx="4032250" cy="2402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319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Trebuchet MS"/>
                <a:cs typeface="Trebuchet MS"/>
              </a:rPr>
              <a:t>//Wrong </a:t>
            </a:r>
            <a:r>
              <a:rPr dirty="0" sz="1200" spc="25">
                <a:latin typeface="Trebuchet MS"/>
                <a:cs typeface="Trebuchet MS"/>
              </a:rPr>
              <a:t>Refesh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Token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3195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return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res.status(406).json({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message: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'Unauthorized'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95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397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15">
                <a:latin typeface="Trebuchet MS"/>
                <a:cs typeface="Trebuchet MS"/>
              </a:rPr>
              <a:t>else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161925">
              <a:lnSpc>
                <a:spcPct val="100000"/>
              </a:lnSpc>
              <a:spcBef>
                <a:spcPts val="994"/>
              </a:spcBef>
            </a:pPr>
            <a:r>
              <a:rPr dirty="0" sz="1200" spc="-5">
                <a:latin typeface="Trebuchet MS"/>
                <a:cs typeface="Trebuchet MS"/>
              </a:rPr>
              <a:t>//Correct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token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send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new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access </a:t>
            </a:r>
            <a:r>
              <a:rPr dirty="0" sz="1200" spc="5">
                <a:latin typeface="Trebuchet MS"/>
                <a:cs typeface="Trebuchet MS"/>
              </a:rPr>
              <a:t>token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</a:pPr>
            <a:r>
              <a:rPr dirty="0" sz="1200" spc="30">
                <a:latin typeface="Trebuchet MS"/>
                <a:cs typeface="Trebuchet MS"/>
              </a:rPr>
              <a:t>const </a:t>
            </a:r>
            <a:r>
              <a:rPr dirty="0" sz="1200" spc="15">
                <a:latin typeface="Trebuchet MS"/>
                <a:cs typeface="Trebuchet MS"/>
              </a:rPr>
              <a:t>accessToken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jwt.sign({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rebuchet MS"/>
              <a:cs typeface="Trebuchet MS"/>
            </a:endParaRPr>
          </a:p>
          <a:p>
            <a:pPr marL="311150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username: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userCredentials.username,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154685"/>
            <a:ext cx="4907280" cy="4780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email:</a:t>
            </a:r>
            <a:r>
              <a:rPr dirty="0" sz="1200" spc="-20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userCredentials.email</a:t>
            </a: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  <a:spcBef>
                <a:spcPts val="994"/>
              </a:spcBef>
            </a:pPr>
            <a:r>
              <a:rPr dirty="0" sz="1200" spc="-50">
                <a:latin typeface="Trebuchet MS"/>
                <a:cs typeface="Trebuchet MS"/>
              </a:rPr>
              <a:t>},</a:t>
            </a:r>
            <a:r>
              <a:rPr dirty="0" sz="1200" spc="-20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process.env.ACCES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</a:t>
            </a:r>
            <a:r>
              <a:rPr dirty="0" sz="1200" spc="-1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_TOKEN_S</a:t>
            </a:r>
            <a:r>
              <a:rPr dirty="0" sz="1200" spc="-150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ECRE</a:t>
            </a:r>
            <a:r>
              <a:rPr dirty="0" sz="1200" spc="-250">
                <a:latin typeface="Trebuchet MS"/>
                <a:cs typeface="Trebuchet MS"/>
              </a:rPr>
              <a:t> </a:t>
            </a:r>
            <a:r>
              <a:rPr dirty="0" sz="1200" spc="-65">
                <a:latin typeface="Trebuchet MS"/>
                <a:cs typeface="Trebuchet MS"/>
              </a:rPr>
              <a:t>T,{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75184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expiresIn: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'10m'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dirty="0" sz="1200" spc="-95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return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res.json({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accessToken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95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5720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9880">
              <a:lnSpc>
                <a:spcPct val="100000"/>
              </a:lnSpc>
            </a:pPr>
            <a:r>
              <a:rPr dirty="0" sz="1200" spc="-6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} </a:t>
            </a:r>
            <a:r>
              <a:rPr dirty="0" sz="1200" spc="15">
                <a:latin typeface="Trebuchet MS"/>
                <a:cs typeface="Trebuchet MS"/>
              </a:rPr>
              <a:t>else</a:t>
            </a:r>
            <a:r>
              <a:rPr dirty="0" sz="1200" spc="-1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988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return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res.status(406).json({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message: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'Unauthorized'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95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6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15">
                <a:latin typeface="Trebuchet MS"/>
                <a:cs typeface="Trebuchet MS"/>
              </a:rPr>
              <a:t>app.listen(process.env.PORT,() </a:t>
            </a:r>
            <a:r>
              <a:rPr dirty="0" sz="1200" spc="5">
                <a:latin typeface="Trebuchet MS"/>
                <a:cs typeface="Trebuchet MS"/>
              </a:rPr>
              <a:t>=&gt;</a:t>
            </a:r>
            <a:r>
              <a:rPr dirty="0" sz="1200" spc="-1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158750">
              <a:lnSpc>
                <a:spcPct val="100000"/>
              </a:lnSpc>
            </a:pPr>
            <a:r>
              <a:rPr dirty="0" sz="1200" spc="-5">
                <a:latin typeface="Trebuchet MS"/>
                <a:cs typeface="Trebuchet MS"/>
              </a:rPr>
              <a:t>console.log(`Server </a:t>
            </a:r>
            <a:r>
              <a:rPr dirty="0" sz="1200">
                <a:latin typeface="Trebuchet MS"/>
                <a:cs typeface="Trebuchet MS"/>
              </a:rPr>
              <a:t>active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http://localhost:${process.env.PORT}!`);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6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154685"/>
            <a:ext cx="6494145" cy="1249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Trebuchet MS"/>
                <a:cs typeface="Trebuchet MS"/>
              </a:rPr>
              <a:t>.env:</a:t>
            </a:r>
            <a:r>
              <a:rPr dirty="0" sz="1200" spc="-1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below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code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.env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used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store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your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sensitive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credentials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like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keys: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200" spc="35">
                <a:latin typeface="Trebuchet MS"/>
                <a:cs typeface="Trebuchet MS"/>
              </a:rPr>
              <a:t>PORT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150">
                <a:latin typeface="Trebuchet MS"/>
                <a:cs typeface="Trebuchet MS"/>
              </a:rPr>
              <a:t> </a:t>
            </a:r>
            <a:r>
              <a:rPr dirty="0" sz="1200" spc="100">
                <a:latin typeface="Trebuchet MS"/>
                <a:cs typeface="Trebuchet MS"/>
              </a:rPr>
              <a:t>5000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85">
                <a:latin typeface="Trebuchet MS"/>
                <a:cs typeface="Trebuchet MS"/>
              </a:rPr>
              <a:t>ACCESS_TOKEN_SECRET=MYSECRETACCESS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90">
                <a:latin typeface="Trebuchet MS"/>
                <a:cs typeface="Trebuchet MS"/>
              </a:rPr>
              <a:t>REFRESH_TOKEN_SECRET=MYREFRESHTOKENSECRET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" name="object 5"/>
            <p:cNvSpPr/>
            <p:nvPr/>
          </p:nvSpPr>
          <p:spPr>
            <a:xfrm>
              <a:off x="1933955" y="1979676"/>
              <a:ext cx="5276088" cy="27401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38555"/>
              <a:ext cx="5055235" cy="4030979"/>
            </a:xfrm>
            <a:custGeom>
              <a:avLst/>
              <a:gdLst/>
              <a:ahLst/>
              <a:cxnLst/>
              <a:rect l="l" t="t" r="r" b="b"/>
              <a:pathLst>
                <a:path w="5055235" h="4030979">
                  <a:moveTo>
                    <a:pt x="5054815" y="0"/>
                  </a:moveTo>
                  <a:lnTo>
                    <a:pt x="0" y="0"/>
                  </a:lnTo>
                  <a:lnTo>
                    <a:pt x="0" y="4030827"/>
                  </a:lnTo>
                  <a:lnTo>
                    <a:pt x="5054815" y="4030827"/>
                  </a:lnTo>
                  <a:lnTo>
                    <a:pt x="5054815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84872"/>
              <a:ext cx="144780" cy="323215"/>
            </a:xfrm>
            <a:custGeom>
              <a:avLst/>
              <a:gdLst/>
              <a:ahLst/>
              <a:cxnLst/>
              <a:rect l="l" t="t" r="r" b="b"/>
              <a:pathLst>
                <a:path w="144780" h="323215">
                  <a:moveTo>
                    <a:pt x="144716" y="0"/>
                  </a:moveTo>
                  <a:lnTo>
                    <a:pt x="0" y="0"/>
                  </a:lnTo>
                  <a:lnTo>
                    <a:pt x="0" y="322757"/>
                  </a:lnTo>
                  <a:lnTo>
                    <a:pt x="144716" y="322757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7228" y="803490"/>
            <a:ext cx="831215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5"/>
              <a:t>P</a:t>
            </a:r>
            <a:r>
              <a:rPr dirty="0" spc="40"/>
              <a:t>a</a:t>
            </a:r>
            <a:r>
              <a:rPr dirty="0" spc="130"/>
              <a:t>s</a:t>
            </a:r>
            <a:r>
              <a:rPr dirty="0" spc="50"/>
              <a:t>spo</a:t>
            </a:r>
            <a:r>
              <a:rPr dirty="0" spc="15"/>
              <a:t>r</a:t>
            </a:r>
            <a:r>
              <a:rPr dirty="0"/>
              <a:t>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6034" y="1133894"/>
            <a:ext cx="4248785" cy="2600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74955" marR="13970" indent="-262890">
              <a:lnSpc>
                <a:spcPct val="100000"/>
              </a:lnSpc>
              <a:spcBef>
                <a:spcPts val="95"/>
              </a:spcBef>
              <a:buFont typeface="Arial"/>
              <a:buChar char="▪"/>
              <a:tabLst>
                <a:tab pos="274955" algn="l"/>
              </a:tabLst>
            </a:pP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Passport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authentication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middleware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Node. 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designed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serve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singular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purpose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authenticate requests.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practical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store</a:t>
            </a:r>
            <a:endParaRPr sz="1300">
              <a:latin typeface="Trebuchet MS"/>
              <a:cs typeface="Trebuchet MS"/>
            </a:endParaRPr>
          </a:p>
          <a:p>
            <a:pPr algn="just" marL="274955" marR="52705" indent="-635">
              <a:lnSpc>
                <a:spcPct val="100000"/>
              </a:lnSpc>
            </a:pP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password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the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original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string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database 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but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good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practice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hash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password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 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store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database.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endParaRPr sz="1300">
              <a:latin typeface="Trebuchet MS"/>
              <a:cs typeface="Trebuchet MS"/>
            </a:endParaRPr>
          </a:p>
          <a:p>
            <a:pPr algn="just" marL="274955" marR="15240">
              <a:lnSpc>
                <a:spcPct val="100000"/>
              </a:lnSpc>
            </a:pP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passport-local-mongoose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don’t</a:t>
            </a:r>
            <a:r>
              <a:rPr dirty="0" sz="13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hash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password using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crypto</a:t>
            </a:r>
            <a:r>
              <a:rPr dirty="0" sz="13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module,</a:t>
            </a:r>
            <a:endParaRPr sz="1300">
              <a:latin typeface="Trebuchet MS"/>
              <a:cs typeface="Trebuchet MS"/>
            </a:endParaRPr>
          </a:p>
          <a:p>
            <a:pPr marL="274320" marR="5080">
              <a:lnSpc>
                <a:spcPct val="100000"/>
              </a:lnSpc>
              <a:spcBef>
                <a:spcPts val="5"/>
              </a:spcBef>
            </a:pP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passport-local-mongoose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everything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you. 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passport-local-mongoose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module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will 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auto-generate</a:t>
            </a:r>
            <a:r>
              <a:rPr dirty="0" sz="13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salt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hash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ﬁelds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DB.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will 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ﬁeld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password,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instead,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will 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salt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hash.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38555"/>
              <a:ext cx="5055235" cy="4030979"/>
            </a:xfrm>
            <a:custGeom>
              <a:avLst/>
              <a:gdLst/>
              <a:ahLst/>
              <a:cxnLst/>
              <a:rect l="l" t="t" r="r" b="b"/>
              <a:pathLst>
                <a:path w="5055235" h="4030979">
                  <a:moveTo>
                    <a:pt x="5054815" y="0"/>
                  </a:moveTo>
                  <a:lnTo>
                    <a:pt x="0" y="0"/>
                  </a:lnTo>
                  <a:lnTo>
                    <a:pt x="0" y="4030827"/>
                  </a:lnTo>
                  <a:lnTo>
                    <a:pt x="5054815" y="4030827"/>
                  </a:lnTo>
                  <a:lnTo>
                    <a:pt x="5054815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784872"/>
              <a:ext cx="144780" cy="323215"/>
            </a:xfrm>
            <a:custGeom>
              <a:avLst/>
              <a:gdLst/>
              <a:ahLst/>
              <a:cxnLst/>
              <a:rect l="l" t="t" r="r" b="b"/>
              <a:pathLst>
                <a:path w="144780" h="323215">
                  <a:moveTo>
                    <a:pt x="144716" y="0"/>
                  </a:moveTo>
                  <a:lnTo>
                    <a:pt x="0" y="0"/>
                  </a:lnTo>
                  <a:lnTo>
                    <a:pt x="0" y="322757"/>
                  </a:lnTo>
                  <a:lnTo>
                    <a:pt x="144716" y="322757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7228" y="803490"/>
            <a:ext cx="3132455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5"/>
              <a:t>Why</a:t>
            </a:r>
            <a:r>
              <a:rPr dirty="0" spc="-105"/>
              <a:t> </a:t>
            </a:r>
            <a:r>
              <a:rPr dirty="0" spc="35"/>
              <a:t>salting</a:t>
            </a:r>
            <a:r>
              <a:rPr dirty="0" spc="-65"/>
              <a:t> </a:t>
            </a:r>
            <a:r>
              <a:rPr dirty="0" spc="-5"/>
              <a:t>of</a:t>
            </a:r>
            <a:r>
              <a:rPr dirty="0" spc="-110"/>
              <a:t> </a:t>
            </a:r>
            <a:r>
              <a:rPr dirty="0" spc="35"/>
              <a:t>password</a:t>
            </a:r>
            <a:r>
              <a:rPr dirty="0" spc="-80"/>
              <a:t> </a:t>
            </a:r>
            <a:r>
              <a:rPr dirty="0" spc="20"/>
              <a:t>is</a:t>
            </a:r>
            <a:r>
              <a:rPr dirty="0" spc="-95"/>
              <a:t> </a:t>
            </a:r>
            <a:r>
              <a:rPr dirty="0" spc="10"/>
              <a:t>needed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6034" y="1133894"/>
            <a:ext cx="4239895" cy="2216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95"/>
              </a:spcBef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If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user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simply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hashes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their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password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if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two 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password,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then 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they’ll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hash.</a:t>
            </a:r>
            <a:r>
              <a:rPr dirty="0" sz="13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13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endParaRPr sz="1300">
              <a:latin typeface="Trebuchet MS"/>
              <a:cs typeface="Trebuchet MS"/>
            </a:endParaRPr>
          </a:p>
          <a:p>
            <a:pPr algn="just" marL="274955" marR="115570">
              <a:lnSpc>
                <a:spcPct val="100000"/>
              </a:lnSpc>
            </a:pP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passwords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hacked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then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hacker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access 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every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account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same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password because 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users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same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password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same  hash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ﬁelds.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rebuchet MS"/>
              <a:cs typeface="Trebuchet MS"/>
            </a:endParaRPr>
          </a:p>
          <a:p>
            <a:pPr marL="274320" marR="161925" indent="-262255">
              <a:lnSpc>
                <a:spcPct val="100000"/>
              </a:lnSpc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70">
                <a:solidFill>
                  <a:srgbClr val="FFFFFF"/>
                </a:solidFill>
                <a:latin typeface="Trebuchet MS"/>
                <a:cs typeface="Trebuchet MS"/>
              </a:rPr>
              <a:t>So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before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hash 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it,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prepend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unique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string. 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secret,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something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unique.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hash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is 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completely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different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every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salt.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154685"/>
            <a:ext cx="47250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latin typeface="Trebuchet MS"/>
                <a:cs typeface="Trebuchet MS"/>
              </a:rPr>
              <a:t>First</a:t>
            </a:r>
            <a:r>
              <a:rPr dirty="0" sz="1200" spc="-50">
                <a:latin typeface="Trebuchet MS"/>
                <a:cs typeface="Trebuchet MS"/>
              </a:rPr>
              <a:t> let’s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generate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express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app,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install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needed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modules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49" y="886205"/>
            <a:ext cx="5654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2715" indent="-120650">
              <a:lnSpc>
                <a:spcPct val="100000"/>
              </a:lnSpc>
              <a:spcBef>
                <a:spcPts val="100"/>
              </a:spcBef>
              <a:buChar char="&gt;"/>
              <a:tabLst>
                <a:tab pos="133350" algn="l"/>
              </a:tabLst>
            </a:pPr>
            <a:r>
              <a:rPr dirty="0" sz="1200" spc="25">
                <a:latin typeface="Trebuchet MS"/>
                <a:cs typeface="Trebuchet MS"/>
              </a:rPr>
              <a:t>npm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install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passport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passport-local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mongoose</a:t>
            </a:r>
            <a:r>
              <a:rPr dirty="0" sz="1200" spc="1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passport-local-mongoose</a:t>
            </a:r>
            <a:r>
              <a:rPr dirty="0" sz="1200" spc="-1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--save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49" y="1617726"/>
            <a:ext cx="32270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5" b="1">
                <a:latin typeface="Trebuchet MS"/>
                <a:cs typeface="Trebuchet MS"/>
              </a:rPr>
              <a:t>1.First</a:t>
            </a:r>
            <a:r>
              <a:rPr dirty="0" sz="1200" spc="-110" b="1">
                <a:latin typeface="Trebuchet MS"/>
                <a:cs typeface="Trebuchet MS"/>
              </a:rPr>
              <a:t> </a:t>
            </a:r>
            <a:r>
              <a:rPr dirty="0" sz="1200" spc="-5" b="1">
                <a:latin typeface="Trebuchet MS"/>
                <a:cs typeface="Trebuchet MS"/>
              </a:rPr>
              <a:t>create</a:t>
            </a:r>
            <a:r>
              <a:rPr dirty="0" sz="1200" spc="-110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a</a:t>
            </a:r>
            <a:r>
              <a:rPr dirty="0" sz="1200" spc="-55" b="1">
                <a:latin typeface="Trebuchet MS"/>
                <a:cs typeface="Trebuchet MS"/>
              </a:rPr>
              <a:t> </a:t>
            </a:r>
            <a:r>
              <a:rPr dirty="0" sz="1200" spc="-5" b="1">
                <a:latin typeface="Trebuchet MS"/>
                <a:cs typeface="Trebuchet MS"/>
              </a:rPr>
              <a:t>directory</a:t>
            </a:r>
            <a:r>
              <a:rPr dirty="0" sz="1200" spc="-120" b="1">
                <a:latin typeface="Trebuchet MS"/>
                <a:cs typeface="Trebuchet MS"/>
              </a:rPr>
              <a:t> </a:t>
            </a:r>
            <a:r>
              <a:rPr dirty="0" sz="1200" spc="10" b="1">
                <a:latin typeface="Trebuchet MS"/>
                <a:cs typeface="Trebuchet MS"/>
              </a:rPr>
              <a:t>structure</a:t>
            </a:r>
            <a:r>
              <a:rPr dirty="0" sz="1200" spc="-110" b="1">
                <a:latin typeface="Trebuchet MS"/>
                <a:cs typeface="Trebuchet MS"/>
              </a:rPr>
              <a:t> </a:t>
            </a:r>
            <a:r>
              <a:rPr dirty="0" sz="1200" spc="30" b="1">
                <a:latin typeface="Trebuchet MS"/>
                <a:cs typeface="Trebuchet MS"/>
              </a:rPr>
              <a:t>as</a:t>
            </a:r>
            <a:r>
              <a:rPr dirty="0" sz="1200" spc="-40" b="1">
                <a:latin typeface="Trebuchet MS"/>
                <a:cs typeface="Trebuchet MS"/>
              </a:rPr>
              <a:t> </a:t>
            </a:r>
            <a:r>
              <a:rPr dirty="0" sz="1200" spc="-5" b="1">
                <a:latin typeface="Trebuchet MS"/>
                <a:cs typeface="Trebuchet MS"/>
              </a:rPr>
              <a:t>below</a:t>
            </a:r>
            <a:r>
              <a:rPr dirty="0" sz="1200" spc="-100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249" y="2349245"/>
            <a:ext cx="677545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latin typeface="Trebuchet MS"/>
                <a:cs typeface="Trebuchet MS"/>
              </a:rPr>
              <a:t>--model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30">
                <a:latin typeface="Trebuchet MS"/>
                <a:cs typeface="Trebuchet MS"/>
              </a:rPr>
              <a:t>----user.js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--route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30">
                <a:latin typeface="Trebuchet MS"/>
                <a:cs typeface="Trebuchet MS"/>
              </a:rPr>
              <a:t>----user.js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latin typeface="Trebuchet MS"/>
                <a:cs typeface="Trebuchet MS"/>
              </a:rPr>
              <a:t>--app.js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154685"/>
            <a:ext cx="38715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Trebuchet MS"/>
                <a:cs typeface="Trebuchet MS"/>
              </a:rPr>
              <a:t>2.Create</a:t>
            </a:r>
            <a:r>
              <a:rPr dirty="0" sz="1200" spc="-120" b="1">
                <a:latin typeface="Trebuchet MS"/>
                <a:cs typeface="Trebuchet MS"/>
              </a:rPr>
              <a:t> </a:t>
            </a:r>
            <a:r>
              <a:rPr dirty="0" sz="1200" spc="-15" b="1">
                <a:latin typeface="Trebuchet MS"/>
                <a:cs typeface="Trebuchet MS"/>
              </a:rPr>
              <a:t>model/user.js</a:t>
            </a:r>
            <a:r>
              <a:rPr dirty="0" sz="1200" spc="-120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ﬁle</a:t>
            </a:r>
            <a:r>
              <a:rPr dirty="0" sz="1200" spc="-75" b="1">
                <a:latin typeface="Trebuchet MS"/>
                <a:cs typeface="Trebuchet MS"/>
              </a:rPr>
              <a:t> </a:t>
            </a:r>
            <a:r>
              <a:rPr dirty="0" sz="1200" spc="-5" b="1">
                <a:latin typeface="Trebuchet MS"/>
                <a:cs typeface="Trebuchet MS"/>
              </a:rPr>
              <a:t>which</a:t>
            </a:r>
            <a:r>
              <a:rPr dirty="0" sz="1200" spc="-125" b="1">
                <a:latin typeface="Trebuchet MS"/>
                <a:cs typeface="Trebuchet MS"/>
              </a:rPr>
              <a:t> </a:t>
            </a:r>
            <a:r>
              <a:rPr dirty="0" sz="1200" spc="15" b="1">
                <a:latin typeface="Trebuchet MS"/>
                <a:cs typeface="Trebuchet MS"/>
              </a:rPr>
              <a:t>deﬁnes</a:t>
            </a:r>
            <a:r>
              <a:rPr dirty="0" sz="1200" spc="-60" b="1">
                <a:latin typeface="Trebuchet MS"/>
                <a:cs typeface="Trebuchet MS"/>
              </a:rPr>
              <a:t> </a:t>
            </a:r>
            <a:r>
              <a:rPr dirty="0" sz="1200" spc="10" b="1">
                <a:latin typeface="Trebuchet MS"/>
                <a:cs typeface="Trebuchet MS"/>
              </a:rPr>
              <a:t>user</a:t>
            </a:r>
            <a:r>
              <a:rPr dirty="0" sz="1200" spc="-65" b="1">
                <a:latin typeface="Trebuchet MS"/>
                <a:cs typeface="Trebuchet MS"/>
              </a:rPr>
              <a:t> </a:t>
            </a:r>
            <a:r>
              <a:rPr dirty="0" sz="1200" spc="25" b="1">
                <a:latin typeface="Trebuchet MS"/>
                <a:cs typeface="Trebuchet MS"/>
              </a:rPr>
              <a:t>schema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49" y="886205"/>
            <a:ext cx="4637405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//importing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modules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200" spc="5">
                <a:latin typeface="Trebuchet MS"/>
                <a:cs typeface="Trebuchet MS"/>
              </a:rPr>
              <a:t>var </a:t>
            </a:r>
            <a:r>
              <a:rPr dirty="0" sz="1200" spc="50">
                <a:latin typeface="Trebuchet MS"/>
                <a:cs typeface="Trebuchet MS"/>
              </a:rPr>
              <a:t>mongoose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25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require('mongoose');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var </a:t>
            </a:r>
            <a:r>
              <a:rPr dirty="0" sz="1200" spc="50">
                <a:latin typeface="Trebuchet MS"/>
                <a:cs typeface="Trebuchet MS"/>
              </a:rPr>
              <a:t>Schema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21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mongoose.Schema;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var </a:t>
            </a:r>
            <a:r>
              <a:rPr dirty="0" sz="1200" spc="45">
                <a:latin typeface="Trebuchet MS"/>
                <a:cs typeface="Trebuchet MS"/>
              </a:rPr>
              <a:t>passportLocalMongoose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require('passport-local-mongoose');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49" y="3080766"/>
            <a:ext cx="3815079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Trebuchet MS"/>
                <a:cs typeface="Trebuchet MS"/>
              </a:rPr>
              <a:t>var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UserSchema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new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Schema({</a:t>
            </a:r>
            <a:endParaRPr sz="1200">
              <a:latin typeface="Trebuchet MS"/>
              <a:cs typeface="Trebuchet MS"/>
            </a:endParaRPr>
          </a:p>
          <a:p>
            <a:pPr marL="158750">
              <a:lnSpc>
                <a:spcPct val="100000"/>
              </a:lnSpc>
              <a:spcBef>
                <a:spcPts val="994"/>
              </a:spcBef>
            </a:pPr>
            <a:r>
              <a:rPr dirty="0" sz="1200" spc="-20">
                <a:latin typeface="Trebuchet MS"/>
                <a:cs typeface="Trebuchet MS"/>
              </a:rPr>
              <a:t>email: {type: </a:t>
            </a:r>
            <a:r>
              <a:rPr dirty="0" sz="1200" spc="15">
                <a:latin typeface="Trebuchet MS"/>
                <a:cs typeface="Trebuchet MS"/>
              </a:rPr>
              <a:t>String, </a:t>
            </a:r>
            <a:r>
              <a:rPr dirty="0" sz="1200" spc="-20">
                <a:latin typeface="Trebuchet MS"/>
                <a:cs typeface="Trebuchet MS"/>
              </a:rPr>
              <a:t>required:true,</a:t>
            </a:r>
            <a:r>
              <a:rPr dirty="0" sz="1200" spc="-17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unique:true},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</a:pPr>
            <a:r>
              <a:rPr dirty="0" sz="1200" spc="30">
                <a:latin typeface="Trebuchet MS"/>
                <a:cs typeface="Trebuchet MS"/>
              </a:rPr>
              <a:t>username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:{type: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</a:t>
            </a:r>
            <a:r>
              <a:rPr dirty="0" sz="1200" spc="-16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tring,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unique: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true,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required:true},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95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154685"/>
            <a:ext cx="32334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Trebuchet MS"/>
                <a:cs typeface="Trebuchet MS"/>
              </a:rPr>
              <a:t>//plugin </a:t>
            </a:r>
            <a:r>
              <a:rPr dirty="0" sz="1200" spc="10">
                <a:latin typeface="Trebuchet MS"/>
                <a:cs typeface="Trebuchet MS"/>
              </a:rPr>
              <a:t>for</a:t>
            </a:r>
            <a:r>
              <a:rPr dirty="0" sz="1200" spc="-15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passport-local-mongoose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25">
                <a:latin typeface="Trebuchet MS"/>
                <a:cs typeface="Trebuchet MS"/>
              </a:rPr>
              <a:t>UserSchema.plugin(passportLocalMongoose);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49" y="1251965"/>
            <a:ext cx="7432675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Trebuchet MS"/>
                <a:cs typeface="Trebuchet MS"/>
              </a:rPr>
              <a:t>//export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userschema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50800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module.exports </a:t>
            </a:r>
            <a:r>
              <a:rPr dirty="0" sz="1200">
                <a:latin typeface="Trebuchet MS"/>
                <a:cs typeface="Trebuchet MS"/>
              </a:rPr>
              <a:t>= </a:t>
            </a:r>
            <a:r>
              <a:rPr dirty="0" sz="1200" spc="20">
                <a:latin typeface="Trebuchet MS"/>
                <a:cs typeface="Trebuchet MS"/>
              </a:rPr>
              <a:t>mongoose.model("User",</a:t>
            </a:r>
            <a:r>
              <a:rPr dirty="0" sz="1200" spc="-19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UserSchema);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25">
                <a:latin typeface="Trebuchet MS"/>
                <a:cs typeface="Trebuchet MS"/>
              </a:rPr>
              <a:t>Note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here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schema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did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add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ﬁeld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password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unlike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do</a:t>
            </a:r>
            <a:r>
              <a:rPr dirty="0" sz="1200" spc="-30">
                <a:latin typeface="Trebuchet MS"/>
                <a:cs typeface="Trebuchet MS"/>
              </a:rPr>
              <a:t> normally.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because  </a:t>
            </a:r>
            <a:r>
              <a:rPr dirty="0" sz="1200" spc="30">
                <a:latin typeface="Trebuchet MS"/>
                <a:cs typeface="Trebuchet MS"/>
              </a:rPr>
              <a:t>passport-local-mongoose </a:t>
            </a:r>
            <a:r>
              <a:rPr dirty="0" sz="1200" spc="-5">
                <a:latin typeface="Trebuchet MS"/>
                <a:cs typeface="Trebuchet MS"/>
              </a:rPr>
              <a:t>doesn’t </a:t>
            </a:r>
            <a:r>
              <a:rPr dirty="0" sz="1200" spc="25">
                <a:latin typeface="Trebuchet MS"/>
                <a:cs typeface="Trebuchet MS"/>
              </a:rPr>
              <a:t>need </a:t>
            </a:r>
            <a:r>
              <a:rPr dirty="0" sz="1200" spc="-55">
                <a:latin typeface="Trebuchet MS"/>
                <a:cs typeface="Trebuchet MS"/>
              </a:rPr>
              <a:t>it. </a:t>
            </a:r>
            <a:r>
              <a:rPr dirty="0" sz="1200" spc="25">
                <a:latin typeface="Trebuchet MS"/>
                <a:cs typeface="Trebuchet MS"/>
              </a:rPr>
              <a:t>Here </a:t>
            </a:r>
            <a:r>
              <a:rPr dirty="0" sz="1200" spc="5">
                <a:latin typeface="Trebuchet MS"/>
                <a:cs typeface="Trebuchet MS"/>
              </a:rPr>
              <a:t>we </a:t>
            </a:r>
            <a:r>
              <a:rPr dirty="0" sz="1200" spc="10">
                <a:latin typeface="Trebuchet MS"/>
                <a:cs typeface="Trebuchet MS"/>
              </a:rPr>
              <a:t>did not </a:t>
            </a:r>
            <a:r>
              <a:rPr dirty="0" sz="1200" spc="25">
                <a:latin typeface="Trebuchet MS"/>
                <a:cs typeface="Trebuchet MS"/>
              </a:rPr>
              <a:t>add any </a:t>
            </a:r>
            <a:r>
              <a:rPr dirty="0" sz="1200" spc="30">
                <a:latin typeface="Trebuchet MS"/>
                <a:cs typeface="Trebuchet MS"/>
              </a:rPr>
              <a:t>methods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35">
                <a:latin typeface="Trebuchet MS"/>
                <a:cs typeface="Trebuchet MS"/>
              </a:rPr>
              <a:t>hash </a:t>
            </a:r>
            <a:r>
              <a:rPr dirty="0" sz="1200" spc="15">
                <a:latin typeface="Trebuchet MS"/>
                <a:cs typeface="Trebuchet MS"/>
              </a:rPr>
              <a:t>our </a:t>
            </a:r>
            <a:r>
              <a:rPr dirty="0" sz="1200" spc="35">
                <a:latin typeface="Trebuchet MS"/>
                <a:cs typeface="Trebuchet MS"/>
              </a:rPr>
              <a:t>password </a:t>
            </a:r>
            <a:r>
              <a:rPr dirty="0" sz="1200" spc="5">
                <a:latin typeface="Trebuchet MS"/>
                <a:cs typeface="Trebuchet MS"/>
              </a:rPr>
              <a:t>or </a:t>
            </a:r>
            <a:r>
              <a:rPr dirty="0" sz="1200">
                <a:latin typeface="Trebuchet MS"/>
                <a:cs typeface="Trebuchet MS"/>
              </a:rPr>
              <a:t>to  </a:t>
            </a:r>
            <a:r>
              <a:rPr dirty="0" sz="1200" spc="20">
                <a:latin typeface="Trebuchet MS"/>
                <a:cs typeface="Trebuchet MS"/>
              </a:rPr>
              <a:t>compare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our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passwords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do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normally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authentication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because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passport-local-mongoose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do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all  </a:t>
            </a:r>
            <a:r>
              <a:rPr dirty="0" sz="1200">
                <a:latin typeface="Trebuchet MS"/>
                <a:cs typeface="Trebuchet MS"/>
              </a:rPr>
              <a:t>that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17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us.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04228"/>
              <a:ext cx="9144000" cy="4489450"/>
            </a:xfrm>
            <a:custGeom>
              <a:avLst/>
              <a:gdLst/>
              <a:ahLst/>
              <a:cxnLst/>
              <a:rect l="l" t="t" r="r" b="b"/>
              <a:pathLst>
                <a:path w="9144000" h="4489450">
                  <a:moveTo>
                    <a:pt x="9143987" y="0"/>
                  </a:moveTo>
                  <a:lnTo>
                    <a:pt x="0" y="0"/>
                  </a:lnTo>
                  <a:lnTo>
                    <a:pt x="0" y="4489196"/>
                  </a:lnTo>
                  <a:lnTo>
                    <a:pt x="9143987" y="4489196"/>
                  </a:lnTo>
                  <a:lnTo>
                    <a:pt x="9143987" y="0"/>
                  </a:lnTo>
                  <a:close/>
                </a:path>
              </a:pathLst>
            </a:custGeom>
            <a:solidFill>
              <a:srgbClr val="EFC7C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8248" y="357708"/>
            <a:ext cx="4408170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0">
                <a:solidFill>
                  <a:srgbClr val="822836"/>
                </a:solidFill>
              </a:rPr>
              <a:t>Terminologies</a:t>
            </a:r>
            <a:r>
              <a:rPr dirty="0" spc="-100">
                <a:solidFill>
                  <a:srgbClr val="822836"/>
                </a:solidFill>
              </a:rPr>
              <a:t> </a:t>
            </a:r>
            <a:r>
              <a:rPr dirty="0" spc="50">
                <a:solidFill>
                  <a:srgbClr val="822836"/>
                </a:solidFill>
              </a:rPr>
              <a:t>associated</a:t>
            </a:r>
            <a:r>
              <a:rPr dirty="0" spc="-105">
                <a:solidFill>
                  <a:srgbClr val="822836"/>
                </a:solidFill>
              </a:rPr>
              <a:t> </a:t>
            </a:r>
            <a:r>
              <a:rPr dirty="0">
                <a:solidFill>
                  <a:srgbClr val="822836"/>
                </a:solidFill>
              </a:rPr>
              <a:t>with</a:t>
            </a:r>
            <a:r>
              <a:rPr dirty="0" spc="-105">
                <a:solidFill>
                  <a:srgbClr val="822836"/>
                </a:solidFill>
              </a:rPr>
              <a:t> </a:t>
            </a:r>
            <a:r>
              <a:rPr dirty="0" spc="65">
                <a:solidFill>
                  <a:srgbClr val="822836"/>
                </a:solidFill>
              </a:rPr>
              <a:t>API</a:t>
            </a:r>
            <a:r>
              <a:rPr dirty="0" spc="-50">
                <a:solidFill>
                  <a:srgbClr val="822836"/>
                </a:solidFill>
              </a:rPr>
              <a:t> </a:t>
            </a:r>
            <a:r>
              <a:rPr dirty="0" spc="20">
                <a:solidFill>
                  <a:srgbClr val="822836"/>
                </a:solidFill>
              </a:rPr>
              <a:t>development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4241" y="725576"/>
            <a:ext cx="6750050" cy="2334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73050" indent="-260985">
              <a:lnSpc>
                <a:spcPct val="100000"/>
              </a:lnSpc>
              <a:spcBef>
                <a:spcPts val="100"/>
              </a:spcBef>
              <a:buSzPct val="116666"/>
              <a:buFont typeface="Arial"/>
              <a:buChar char="▪"/>
              <a:tabLst>
                <a:tab pos="273685" algn="l"/>
              </a:tabLst>
            </a:pPr>
            <a:r>
              <a:rPr dirty="0" sz="1200" spc="45" b="1">
                <a:latin typeface="Trebuchet MS"/>
                <a:cs typeface="Trebuchet MS"/>
              </a:rPr>
              <a:t>GET</a:t>
            </a:r>
            <a:endParaRPr sz="1200">
              <a:latin typeface="Trebuchet MS"/>
              <a:cs typeface="Trebuchet MS"/>
            </a:endParaRPr>
          </a:p>
          <a:p>
            <a:pPr marL="273050">
              <a:lnSpc>
                <a:spcPct val="100000"/>
              </a:lnSpc>
            </a:pPr>
            <a:r>
              <a:rPr dirty="0" sz="1200" spc="-50">
                <a:latin typeface="Trebuchet MS"/>
                <a:cs typeface="Trebuchet MS"/>
              </a:rPr>
              <a:t>It’s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method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used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requesting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from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server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speciﬁed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resource.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rebuchet MS"/>
              <a:cs typeface="Trebuchet MS"/>
            </a:endParaRPr>
          </a:p>
          <a:p>
            <a:pPr algn="just" marL="273050" indent="-260985">
              <a:lnSpc>
                <a:spcPct val="100000"/>
              </a:lnSpc>
              <a:spcBef>
                <a:spcPts val="5"/>
              </a:spcBef>
              <a:buSzPct val="116666"/>
              <a:buFont typeface="Arial"/>
              <a:buChar char="▪"/>
              <a:tabLst>
                <a:tab pos="273685" algn="l"/>
              </a:tabLst>
            </a:pPr>
            <a:r>
              <a:rPr dirty="0" sz="1200" spc="65" b="1">
                <a:latin typeface="Trebuchet MS"/>
                <a:cs typeface="Trebuchet MS"/>
              </a:rPr>
              <a:t>POST</a:t>
            </a:r>
            <a:endParaRPr sz="1200">
              <a:latin typeface="Trebuchet MS"/>
              <a:cs typeface="Trebuchet MS"/>
            </a:endParaRPr>
          </a:p>
          <a:p>
            <a:pPr marL="273050">
              <a:lnSpc>
                <a:spcPct val="100000"/>
              </a:lnSpc>
              <a:spcBef>
                <a:spcPts val="105"/>
              </a:spcBef>
            </a:pPr>
            <a:r>
              <a:rPr dirty="0" sz="1200" spc="-50">
                <a:latin typeface="Trebuchet MS"/>
                <a:cs typeface="Trebuchet MS"/>
              </a:rPr>
              <a:t>It’s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method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used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sending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server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update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or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create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resource.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rebuchet MS"/>
              <a:cs typeface="Trebuchet MS"/>
            </a:endParaRPr>
          </a:p>
          <a:p>
            <a:pPr algn="just" marL="273050" indent="-260985">
              <a:lnSpc>
                <a:spcPct val="100000"/>
              </a:lnSpc>
              <a:buSzPct val="116666"/>
              <a:buFont typeface="Arial"/>
              <a:buChar char="▪"/>
              <a:tabLst>
                <a:tab pos="273685" algn="l"/>
              </a:tabLst>
            </a:pPr>
            <a:r>
              <a:rPr dirty="0" sz="1200" spc="5" b="1">
                <a:latin typeface="Trebuchet MS"/>
                <a:cs typeface="Trebuchet MS"/>
              </a:rPr>
              <a:t>Oauth</a:t>
            </a:r>
            <a:endParaRPr sz="1200">
              <a:latin typeface="Trebuchet MS"/>
              <a:cs typeface="Trebuchet MS"/>
            </a:endParaRPr>
          </a:p>
          <a:p>
            <a:pPr algn="just" marL="273050" marR="5080">
              <a:lnSpc>
                <a:spcPct val="100000"/>
              </a:lnSpc>
            </a:pPr>
            <a:r>
              <a:rPr dirty="0" sz="1200" spc="-50">
                <a:latin typeface="Trebuchet MS"/>
                <a:cs typeface="Trebuchet MS"/>
              </a:rPr>
              <a:t>It’s </a:t>
            </a:r>
            <a:r>
              <a:rPr dirty="0" sz="1200" spc="10">
                <a:latin typeface="Trebuchet MS"/>
                <a:cs typeface="Trebuchet MS"/>
              </a:rPr>
              <a:t>an </a:t>
            </a:r>
            <a:r>
              <a:rPr dirty="0" sz="1200" spc="20">
                <a:latin typeface="Trebuchet MS"/>
                <a:cs typeface="Trebuchet MS"/>
              </a:rPr>
              <a:t>open-standard </a:t>
            </a:r>
            <a:r>
              <a:rPr dirty="0" sz="1200">
                <a:latin typeface="Trebuchet MS"/>
                <a:cs typeface="Trebuchet MS"/>
              </a:rPr>
              <a:t>authorization </a:t>
            </a:r>
            <a:r>
              <a:rPr dirty="0" sz="1200" spc="5">
                <a:latin typeface="Trebuchet MS"/>
                <a:cs typeface="Trebuchet MS"/>
              </a:rPr>
              <a:t>or </a:t>
            </a:r>
            <a:r>
              <a:rPr dirty="0" sz="1200">
                <a:latin typeface="Trebuchet MS"/>
                <a:cs typeface="Trebuchet MS"/>
              </a:rPr>
              <a:t>authorization </a:t>
            </a:r>
            <a:r>
              <a:rPr dirty="0" sz="1200" spc="15">
                <a:latin typeface="Trebuchet MS"/>
                <a:cs typeface="Trebuchet MS"/>
              </a:rPr>
              <a:t>framework </a:t>
            </a:r>
            <a:r>
              <a:rPr dirty="0" sz="1200" spc="5">
                <a:latin typeface="Trebuchet MS"/>
                <a:cs typeface="Trebuchet MS"/>
              </a:rPr>
              <a:t>for </a:t>
            </a:r>
            <a:r>
              <a:rPr dirty="0" sz="1200" spc="25">
                <a:latin typeface="Trebuchet MS"/>
                <a:cs typeface="Trebuchet MS"/>
              </a:rPr>
              <a:t>APIs. </a:t>
            </a:r>
            <a:r>
              <a:rPr dirty="0" sz="1200" spc="-5">
                <a:latin typeface="Trebuchet MS"/>
                <a:cs typeface="Trebuchet MS"/>
              </a:rPr>
              <a:t>It </a:t>
            </a:r>
            <a:r>
              <a:rPr dirty="0" sz="1200" spc="20">
                <a:latin typeface="Trebuchet MS"/>
                <a:cs typeface="Trebuchet MS"/>
              </a:rPr>
              <a:t>offers </a:t>
            </a:r>
            <a:r>
              <a:rPr dirty="0" sz="1200" spc="30">
                <a:latin typeface="Trebuchet MS"/>
                <a:cs typeface="Trebuchet MS"/>
              </a:rPr>
              <a:t>secure</a:t>
            </a:r>
            <a:r>
              <a:rPr dirty="0" sz="1200" spc="-1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  </a:t>
            </a:r>
            <a:r>
              <a:rPr dirty="0" sz="1200" spc="5">
                <a:latin typeface="Trebuchet MS"/>
                <a:cs typeface="Trebuchet MS"/>
              </a:rPr>
              <a:t>restricted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access</a:t>
            </a:r>
            <a:r>
              <a:rPr dirty="0" sz="1200" spc="3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end-users’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data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which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be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used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the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application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or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third-party  </a:t>
            </a:r>
            <a:r>
              <a:rPr dirty="0" sz="1200" spc="30">
                <a:latin typeface="Trebuchet MS"/>
                <a:cs typeface="Trebuchet MS"/>
              </a:rPr>
              <a:t>websites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without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accessing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their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password.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0" y="326136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483" y="0"/>
                  </a:moveTo>
                  <a:lnTo>
                    <a:pt x="0" y="0"/>
                  </a:lnTo>
                  <a:lnTo>
                    <a:pt x="0" y="353301"/>
                  </a:lnTo>
                  <a:lnTo>
                    <a:pt x="135483" y="35330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154685"/>
            <a:ext cx="34067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 b="1">
                <a:latin typeface="Trebuchet MS"/>
                <a:cs typeface="Trebuchet MS"/>
              </a:rPr>
              <a:t>3.Conﬁgure</a:t>
            </a:r>
            <a:r>
              <a:rPr dirty="0" sz="1200" spc="-110" b="1">
                <a:latin typeface="Trebuchet MS"/>
                <a:cs typeface="Trebuchet MS"/>
              </a:rPr>
              <a:t> </a:t>
            </a:r>
            <a:r>
              <a:rPr dirty="0" sz="1200" spc="25" b="1">
                <a:latin typeface="Trebuchet MS"/>
                <a:cs typeface="Trebuchet MS"/>
              </a:rPr>
              <a:t>Passport/Passport-Local</a:t>
            </a:r>
            <a:r>
              <a:rPr dirty="0" sz="1200" spc="-120" b="1">
                <a:latin typeface="Trebuchet MS"/>
                <a:cs typeface="Trebuchet MS"/>
              </a:rPr>
              <a:t> </a:t>
            </a:r>
            <a:r>
              <a:rPr dirty="0" sz="1200" spc="-20" b="1">
                <a:latin typeface="Trebuchet MS"/>
                <a:cs typeface="Trebuchet MS"/>
              </a:rPr>
              <a:t>in</a:t>
            </a:r>
            <a:r>
              <a:rPr dirty="0" sz="1200" spc="-114" b="1">
                <a:latin typeface="Trebuchet MS"/>
                <a:cs typeface="Trebuchet MS"/>
              </a:rPr>
              <a:t> </a:t>
            </a:r>
            <a:r>
              <a:rPr dirty="0" sz="1200" spc="-5" b="1">
                <a:latin typeface="Trebuchet MS"/>
                <a:cs typeface="Trebuchet MS"/>
              </a:rPr>
              <a:t>app.js</a:t>
            </a:r>
            <a:r>
              <a:rPr dirty="0" sz="1200" spc="-135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49" y="886205"/>
            <a:ext cx="33381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app.js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ﬁrst,</a:t>
            </a:r>
            <a:r>
              <a:rPr dirty="0" sz="1200" spc="-1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have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to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initialize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passport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49" y="1617726"/>
            <a:ext cx="7541259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Trebuchet MS"/>
                <a:cs typeface="Trebuchet MS"/>
              </a:rPr>
              <a:t>app.use(passport.initialize());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app.use(passport.session());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passport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maintain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persistent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login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sessions.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order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persistent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sessions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work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passport, 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5">
                <a:latin typeface="Trebuchet MS"/>
                <a:cs typeface="Trebuchet MS"/>
              </a:rPr>
              <a:t>authenticated </a:t>
            </a:r>
            <a:r>
              <a:rPr dirty="0" sz="1200" spc="25">
                <a:latin typeface="Trebuchet MS"/>
                <a:cs typeface="Trebuchet MS"/>
              </a:rPr>
              <a:t>user </a:t>
            </a:r>
            <a:r>
              <a:rPr dirty="0" sz="1200" spc="30">
                <a:latin typeface="Trebuchet MS"/>
                <a:cs typeface="Trebuchet MS"/>
              </a:rPr>
              <a:t>must </a:t>
            </a:r>
            <a:r>
              <a:rPr dirty="0" sz="1200" spc="15">
                <a:latin typeface="Trebuchet MS"/>
                <a:cs typeface="Trebuchet MS"/>
              </a:rPr>
              <a:t>be </a:t>
            </a:r>
            <a:r>
              <a:rPr dirty="0" sz="1200" spc="10">
                <a:latin typeface="Trebuchet MS"/>
                <a:cs typeface="Trebuchet MS"/>
              </a:rPr>
              <a:t>serialized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45">
                <a:latin typeface="Trebuchet MS"/>
                <a:cs typeface="Trebuchet MS"/>
              </a:rPr>
              <a:t>session </a:t>
            </a:r>
            <a:r>
              <a:rPr dirty="0" sz="1200" spc="25">
                <a:latin typeface="Trebuchet MS"/>
                <a:cs typeface="Trebuchet MS"/>
              </a:rPr>
              <a:t>and </a:t>
            </a:r>
            <a:r>
              <a:rPr dirty="0" sz="1200" spc="10">
                <a:latin typeface="Trebuchet MS"/>
                <a:cs typeface="Trebuchet MS"/>
              </a:rPr>
              <a:t>deserialized </a:t>
            </a:r>
            <a:r>
              <a:rPr dirty="0" sz="1200" spc="25">
                <a:latin typeface="Trebuchet MS"/>
                <a:cs typeface="Trebuchet MS"/>
              </a:rPr>
              <a:t>when </a:t>
            </a:r>
            <a:r>
              <a:rPr dirty="0" sz="1200" spc="35">
                <a:latin typeface="Trebuchet MS"/>
                <a:cs typeface="Trebuchet MS"/>
              </a:rPr>
              <a:t>subsequent </a:t>
            </a:r>
            <a:r>
              <a:rPr dirty="0" sz="1200" spc="30">
                <a:latin typeface="Trebuchet MS"/>
                <a:cs typeface="Trebuchet MS"/>
              </a:rPr>
              <a:t>requests </a:t>
            </a:r>
            <a:r>
              <a:rPr dirty="0" sz="1200" spc="5">
                <a:latin typeface="Trebuchet MS"/>
                <a:cs typeface="Trebuchet MS"/>
              </a:rPr>
              <a:t>are  </a:t>
            </a:r>
            <a:r>
              <a:rPr dirty="0" sz="1200" spc="-10">
                <a:latin typeface="Trebuchet MS"/>
                <a:cs typeface="Trebuchet MS"/>
              </a:rPr>
              <a:t>made.</a:t>
            </a:r>
            <a:r>
              <a:rPr dirty="0" sz="1200" spc="-1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With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passport-local-mongoose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is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249" y="3446526"/>
            <a:ext cx="33693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Trebuchet MS"/>
                <a:cs typeface="Trebuchet MS"/>
              </a:rPr>
              <a:t>passport.serializeUser(User.serializeUser());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Trebuchet MS"/>
                <a:cs typeface="Trebuchet MS"/>
              </a:rPr>
              <a:t>passport.deserializeUser(User.deserializeUser());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154685"/>
            <a:ext cx="76041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serialize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deserialize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code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slightly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different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if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using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passport-local-mongoose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 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passport.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49" y="1069085"/>
            <a:ext cx="63957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Trebuchet MS"/>
                <a:cs typeface="Trebuchet MS"/>
              </a:rPr>
              <a:t>Now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have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deﬁne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strategies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passport.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For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passport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local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mongoose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code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is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49" y="1800605"/>
            <a:ext cx="2593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latin typeface="Trebuchet MS"/>
                <a:cs typeface="Trebuchet MS"/>
              </a:rPr>
              <a:t>const User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24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require('./models/user');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249" y="2532126"/>
            <a:ext cx="755586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latin typeface="Trebuchet MS"/>
                <a:cs typeface="Trebuchet MS"/>
              </a:rPr>
              <a:t>const LocalStrategy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require('passport-local').Strategy;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passport.use(new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LocalStrategy(User.authenticate()));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If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using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only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passport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without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passport-local-mongoose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local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strategy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quite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different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95">
                <a:latin typeface="Trebuchet MS"/>
                <a:cs typeface="Trebuchet MS"/>
              </a:rPr>
              <a:t>i.e.) 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have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write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code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compare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passwords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all.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Here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just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2</a:t>
            </a:r>
            <a:r>
              <a:rPr dirty="0" sz="1200" spc="15">
                <a:latin typeface="Trebuchet MS"/>
                <a:cs typeface="Trebuchet MS"/>
              </a:rPr>
              <a:t> lines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enough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154685"/>
            <a:ext cx="19316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Trebuchet MS"/>
                <a:cs typeface="Trebuchet MS"/>
              </a:rPr>
              <a:t>4.Create</a:t>
            </a:r>
            <a:r>
              <a:rPr dirty="0" sz="1200" spc="-155" b="1">
                <a:latin typeface="Trebuchet MS"/>
                <a:cs typeface="Trebuchet MS"/>
              </a:rPr>
              <a:t> </a:t>
            </a:r>
            <a:r>
              <a:rPr dirty="0" sz="1200" spc="-20" b="1">
                <a:latin typeface="Trebuchet MS"/>
                <a:cs typeface="Trebuchet MS"/>
              </a:rPr>
              <a:t>route/user.js</a:t>
            </a:r>
            <a:r>
              <a:rPr dirty="0" sz="1200" spc="-185" b="1">
                <a:latin typeface="Trebuchet MS"/>
                <a:cs typeface="Trebuchet MS"/>
              </a:rPr>
              <a:t> </a:t>
            </a:r>
            <a:r>
              <a:rPr dirty="0" sz="1200" spc="10" b="1">
                <a:latin typeface="Trebuchet MS"/>
                <a:cs typeface="Trebuchet MS"/>
              </a:rPr>
              <a:t>ﬁle</a:t>
            </a:r>
            <a:r>
              <a:rPr dirty="0" sz="1200" spc="-130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49" y="886205"/>
            <a:ext cx="46107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latin typeface="Trebuchet MS"/>
                <a:cs typeface="Trebuchet MS"/>
              </a:rPr>
              <a:t>First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import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user-schema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along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necessary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modules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49" y="1617726"/>
            <a:ext cx="2406015" cy="8839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//importing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modules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200" spc="40">
                <a:latin typeface="Trebuchet MS"/>
                <a:cs typeface="Trebuchet MS"/>
              </a:rPr>
              <a:t>const </a:t>
            </a:r>
            <a:r>
              <a:rPr dirty="0" sz="1200" spc="25">
                <a:latin typeface="Trebuchet MS"/>
                <a:cs typeface="Trebuchet MS"/>
              </a:rPr>
              <a:t>express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20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require('express');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40">
                <a:latin typeface="Trebuchet MS"/>
                <a:cs typeface="Trebuchet MS"/>
              </a:rPr>
              <a:t>const</a:t>
            </a:r>
            <a:r>
              <a:rPr dirty="0" sz="1200" spc="-2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router </a:t>
            </a:r>
            <a:r>
              <a:rPr dirty="0" sz="1200">
                <a:latin typeface="Trebuchet MS"/>
                <a:cs typeface="Trebuchet MS"/>
              </a:rPr>
              <a:t>= </a:t>
            </a:r>
            <a:r>
              <a:rPr dirty="0" sz="1200" spc="-5">
                <a:latin typeface="Trebuchet MS"/>
                <a:cs typeface="Trebuchet MS"/>
              </a:rPr>
              <a:t>express.Router();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249" y="3080766"/>
            <a:ext cx="25603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//importing </a:t>
            </a:r>
            <a:r>
              <a:rPr dirty="0" sz="1200" spc="30">
                <a:latin typeface="Trebuchet MS"/>
                <a:cs typeface="Trebuchet MS"/>
              </a:rPr>
              <a:t>User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Schema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30">
                <a:latin typeface="Trebuchet MS"/>
                <a:cs typeface="Trebuchet MS"/>
              </a:rPr>
              <a:t>const User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19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require('../model/user');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154685"/>
            <a:ext cx="1320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 b="1">
                <a:latin typeface="Trebuchet MS"/>
                <a:cs typeface="Trebuchet MS"/>
              </a:rPr>
              <a:t>5.For </a:t>
            </a:r>
            <a:r>
              <a:rPr dirty="0" sz="1200" spc="10" b="1">
                <a:latin typeface="Trebuchet MS"/>
                <a:cs typeface="Trebuchet MS"/>
              </a:rPr>
              <a:t>registering</a:t>
            </a:r>
            <a:r>
              <a:rPr dirty="0" sz="1200" spc="-185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49" y="886205"/>
            <a:ext cx="27489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latin typeface="Trebuchet MS"/>
                <a:cs typeface="Trebuchet MS"/>
              </a:rPr>
              <a:t>Now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registering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code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should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be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49" y="1617726"/>
            <a:ext cx="7014845" cy="2895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Trebuchet MS"/>
                <a:cs typeface="Trebuchet MS"/>
              </a:rPr>
              <a:t>router.post("/register",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function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(req,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res)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 indent="147320">
              <a:lnSpc>
                <a:spcPct val="100000"/>
              </a:lnSpc>
            </a:pPr>
            <a:r>
              <a:rPr dirty="0" sz="1200" spc="-10">
                <a:latin typeface="Trebuchet MS"/>
                <a:cs typeface="Trebuchet MS"/>
              </a:rPr>
              <a:t>User.register(new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User({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email: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req.body.email,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username: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req.body.username</a:t>
            </a:r>
            <a:r>
              <a:rPr dirty="0" sz="1200" spc="-65">
                <a:latin typeface="Trebuchet MS"/>
                <a:cs typeface="Trebuchet MS"/>
              </a:rPr>
              <a:t> }),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req.body.password,  </a:t>
            </a:r>
            <a:r>
              <a:rPr dirty="0" sz="1200" spc="10">
                <a:latin typeface="Trebuchet MS"/>
                <a:cs typeface="Trebuchet MS"/>
              </a:rPr>
              <a:t>function </a:t>
            </a:r>
            <a:r>
              <a:rPr dirty="0" sz="1200" spc="-85">
                <a:latin typeface="Trebuchet MS"/>
                <a:cs typeface="Trebuchet MS"/>
              </a:rPr>
              <a:t>(err, </a:t>
            </a:r>
            <a:r>
              <a:rPr dirty="0" sz="1200" spc="5">
                <a:latin typeface="Trebuchet MS"/>
                <a:cs typeface="Trebuchet MS"/>
              </a:rPr>
              <a:t>user)</a:t>
            </a:r>
            <a:r>
              <a:rPr dirty="0" sz="1200" spc="-2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9245">
              <a:lnSpc>
                <a:spcPct val="100000"/>
              </a:lnSpc>
            </a:pPr>
            <a:r>
              <a:rPr dirty="0" sz="1200" spc="-5">
                <a:latin typeface="Trebuchet MS"/>
                <a:cs typeface="Trebuchet MS"/>
              </a:rPr>
              <a:t>if </a:t>
            </a:r>
            <a:r>
              <a:rPr dirty="0" sz="1200" spc="-25">
                <a:latin typeface="Trebuchet MS"/>
                <a:cs typeface="Trebuchet MS"/>
              </a:rPr>
              <a:t>(err)</a:t>
            </a:r>
            <a:r>
              <a:rPr dirty="0" sz="1200" spc="-2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57200">
              <a:lnSpc>
                <a:spcPct val="100000"/>
              </a:lnSpc>
              <a:spcBef>
                <a:spcPts val="5"/>
              </a:spcBef>
            </a:pPr>
            <a:r>
              <a:rPr dirty="0" sz="1200" spc="-15">
                <a:latin typeface="Trebuchet MS"/>
                <a:cs typeface="Trebuchet MS"/>
              </a:rPr>
              <a:t>res.json({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success: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false,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message: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"Your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account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could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saved.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Error: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"</a:t>
            </a:r>
            <a:r>
              <a:rPr dirty="0" sz="1200" spc="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+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err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95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9245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6705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else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457200">
              <a:lnSpc>
                <a:spcPct val="100000"/>
              </a:lnSpc>
              <a:spcBef>
                <a:spcPts val="1000"/>
              </a:spcBef>
            </a:pPr>
            <a:r>
              <a:rPr dirty="0" sz="1200" spc="-10">
                <a:latin typeface="Trebuchet MS"/>
                <a:cs typeface="Trebuchet MS"/>
              </a:rPr>
              <a:t>req.login(user,(er)</a:t>
            </a:r>
            <a:r>
              <a:rPr dirty="0" sz="1200" spc="-1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=&amp;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g</a:t>
            </a:r>
            <a:r>
              <a:rPr dirty="0" sz="1200" spc="-22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t;</a:t>
            </a:r>
            <a:r>
              <a:rPr dirty="0" sz="1200" spc="-1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dirty="0" sz="1200" spc="-5">
                <a:latin typeface="Trebuchet MS"/>
                <a:cs typeface="Trebuchet MS"/>
              </a:rPr>
              <a:t>if </a:t>
            </a:r>
            <a:r>
              <a:rPr dirty="0" sz="1200" spc="-20">
                <a:latin typeface="Trebuchet MS"/>
                <a:cs typeface="Trebuchet MS"/>
              </a:rPr>
              <a:t>(er)</a:t>
            </a:r>
            <a:r>
              <a:rPr dirty="0" sz="1200" spc="-2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154685"/>
            <a:ext cx="5449570" cy="3134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Trebuchet MS"/>
                <a:cs typeface="Trebuchet MS"/>
              </a:rPr>
              <a:t>res.json({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success: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false,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message: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95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3885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else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753110">
              <a:lnSpc>
                <a:spcPct val="100000"/>
              </a:lnSpc>
              <a:spcBef>
                <a:spcPts val="5"/>
              </a:spcBef>
            </a:pPr>
            <a:r>
              <a:rPr dirty="0" sz="1200" spc="-15">
                <a:latin typeface="Trebuchet MS"/>
                <a:cs typeface="Trebuchet MS"/>
              </a:rPr>
              <a:t>res.json({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success: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true,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message: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"Your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account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has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been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saved"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-95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57200">
              <a:lnSpc>
                <a:spcPct val="100000"/>
              </a:lnSpc>
            </a:pPr>
            <a:r>
              <a:rPr dirty="0" sz="1200" spc="-95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988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</a:pPr>
            <a:r>
              <a:rPr dirty="0" sz="1200" spc="-95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95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158242"/>
            <a:ext cx="6099175" cy="46589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 spc="40">
                <a:latin typeface="Trebuchet MS"/>
                <a:cs typeface="Trebuchet MS"/>
              </a:rPr>
              <a:t>See</a:t>
            </a:r>
            <a:r>
              <a:rPr dirty="0" sz="800">
                <a:latin typeface="Trebuchet MS"/>
                <a:cs typeface="Trebuchet MS"/>
              </a:rPr>
              <a:t> </a:t>
            </a:r>
            <a:r>
              <a:rPr dirty="0" sz="800" spc="-5">
                <a:latin typeface="Trebuchet MS"/>
                <a:cs typeface="Trebuchet MS"/>
              </a:rPr>
              <a:t>in</a:t>
            </a:r>
            <a:r>
              <a:rPr dirty="0" sz="800" spc="-70">
                <a:latin typeface="Trebuchet MS"/>
                <a:cs typeface="Trebuchet MS"/>
              </a:rPr>
              <a:t> </a:t>
            </a:r>
            <a:r>
              <a:rPr dirty="0" sz="800" spc="10">
                <a:latin typeface="Trebuchet MS"/>
                <a:cs typeface="Trebuchet MS"/>
              </a:rPr>
              <a:t>the</a:t>
            </a:r>
            <a:r>
              <a:rPr dirty="0" sz="800" spc="-65">
                <a:latin typeface="Trebuchet MS"/>
                <a:cs typeface="Trebuchet MS"/>
              </a:rPr>
              <a:t> </a:t>
            </a:r>
            <a:r>
              <a:rPr dirty="0" sz="800" spc="5">
                <a:latin typeface="Trebuchet MS"/>
                <a:cs typeface="Trebuchet MS"/>
              </a:rPr>
              <a:t>above</a:t>
            </a:r>
            <a:r>
              <a:rPr dirty="0" sz="800" spc="-45">
                <a:latin typeface="Trebuchet MS"/>
                <a:cs typeface="Trebuchet MS"/>
              </a:rPr>
              <a:t> </a:t>
            </a:r>
            <a:r>
              <a:rPr dirty="0" sz="800" spc="15">
                <a:latin typeface="Trebuchet MS"/>
                <a:cs typeface="Trebuchet MS"/>
              </a:rPr>
              <a:t>code</a:t>
            </a:r>
            <a:r>
              <a:rPr dirty="0" sz="800" spc="-40">
                <a:latin typeface="Trebuchet MS"/>
                <a:cs typeface="Trebuchet MS"/>
              </a:rPr>
              <a:t> </a:t>
            </a:r>
            <a:r>
              <a:rPr dirty="0" sz="800" spc="5">
                <a:latin typeface="Trebuchet MS"/>
                <a:cs typeface="Trebuchet MS"/>
              </a:rPr>
              <a:t>we</a:t>
            </a:r>
            <a:r>
              <a:rPr dirty="0" sz="800" spc="-45">
                <a:latin typeface="Trebuchet MS"/>
                <a:cs typeface="Trebuchet MS"/>
              </a:rPr>
              <a:t> </a:t>
            </a:r>
            <a:r>
              <a:rPr dirty="0" sz="800" spc="-5">
                <a:latin typeface="Trebuchet MS"/>
                <a:cs typeface="Trebuchet MS"/>
              </a:rPr>
              <a:t>did</a:t>
            </a:r>
            <a:r>
              <a:rPr dirty="0" sz="800" spc="-25">
                <a:latin typeface="Trebuchet MS"/>
                <a:cs typeface="Trebuchet MS"/>
              </a:rPr>
              <a:t> </a:t>
            </a:r>
            <a:r>
              <a:rPr dirty="0" sz="800">
                <a:latin typeface="Trebuchet MS"/>
                <a:cs typeface="Trebuchet MS"/>
              </a:rPr>
              <a:t>not</a:t>
            </a:r>
            <a:r>
              <a:rPr dirty="0" sz="800" spc="-60">
                <a:latin typeface="Trebuchet MS"/>
                <a:cs typeface="Trebuchet MS"/>
              </a:rPr>
              <a:t> </a:t>
            </a:r>
            <a:r>
              <a:rPr dirty="0" sz="800" spc="20">
                <a:latin typeface="Trebuchet MS"/>
                <a:cs typeface="Trebuchet MS"/>
              </a:rPr>
              <a:t>deﬁne</a:t>
            </a:r>
            <a:r>
              <a:rPr dirty="0" sz="800" spc="-45">
                <a:latin typeface="Trebuchet MS"/>
                <a:cs typeface="Trebuchet MS"/>
              </a:rPr>
              <a:t> </a:t>
            </a:r>
            <a:r>
              <a:rPr dirty="0" sz="800" spc="10">
                <a:latin typeface="Trebuchet MS"/>
                <a:cs typeface="Trebuchet MS"/>
              </a:rPr>
              <a:t>our</a:t>
            </a:r>
            <a:r>
              <a:rPr dirty="0" sz="800" spc="-70">
                <a:latin typeface="Trebuchet MS"/>
                <a:cs typeface="Trebuchet MS"/>
              </a:rPr>
              <a:t> </a:t>
            </a:r>
            <a:r>
              <a:rPr dirty="0" sz="800" spc="30">
                <a:latin typeface="Trebuchet MS"/>
                <a:cs typeface="Trebuchet MS"/>
              </a:rPr>
              <a:t>password</a:t>
            </a:r>
            <a:r>
              <a:rPr dirty="0" sz="800" spc="-55">
                <a:latin typeface="Trebuchet MS"/>
                <a:cs typeface="Trebuchet MS"/>
              </a:rPr>
              <a:t> </a:t>
            </a:r>
            <a:r>
              <a:rPr dirty="0" sz="800" spc="-5">
                <a:latin typeface="Trebuchet MS"/>
                <a:cs typeface="Trebuchet MS"/>
              </a:rPr>
              <a:t>in</a:t>
            </a:r>
            <a:r>
              <a:rPr dirty="0" sz="800" spc="-55">
                <a:latin typeface="Trebuchet MS"/>
                <a:cs typeface="Trebuchet MS"/>
              </a:rPr>
              <a:t> </a:t>
            </a:r>
            <a:r>
              <a:rPr dirty="0" sz="800" spc="25">
                <a:latin typeface="Trebuchet MS"/>
                <a:cs typeface="Trebuchet MS"/>
              </a:rPr>
              <a:t>New</a:t>
            </a:r>
            <a:r>
              <a:rPr dirty="0" sz="800" spc="-25">
                <a:latin typeface="Trebuchet MS"/>
                <a:cs typeface="Trebuchet MS"/>
              </a:rPr>
              <a:t> </a:t>
            </a:r>
            <a:r>
              <a:rPr dirty="0" sz="800" spc="-10">
                <a:latin typeface="Trebuchet MS"/>
                <a:cs typeface="Trebuchet MS"/>
              </a:rPr>
              <a:t>user.</a:t>
            </a:r>
            <a:r>
              <a:rPr dirty="0" sz="800" spc="-80">
                <a:latin typeface="Trebuchet MS"/>
                <a:cs typeface="Trebuchet MS"/>
              </a:rPr>
              <a:t> </a:t>
            </a:r>
            <a:r>
              <a:rPr dirty="0" sz="800">
                <a:latin typeface="Trebuchet MS"/>
                <a:cs typeface="Trebuchet MS"/>
              </a:rPr>
              <a:t>Instead,</a:t>
            </a:r>
            <a:r>
              <a:rPr dirty="0" sz="800" spc="-70">
                <a:latin typeface="Trebuchet MS"/>
                <a:cs typeface="Trebuchet MS"/>
              </a:rPr>
              <a:t> </a:t>
            </a:r>
            <a:r>
              <a:rPr dirty="0" sz="800" spc="5">
                <a:latin typeface="Trebuchet MS"/>
                <a:cs typeface="Trebuchet MS"/>
              </a:rPr>
              <a:t>we</a:t>
            </a:r>
            <a:r>
              <a:rPr dirty="0" sz="800" spc="-45">
                <a:latin typeface="Trebuchet MS"/>
                <a:cs typeface="Trebuchet MS"/>
              </a:rPr>
              <a:t> </a:t>
            </a:r>
            <a:r>
              <a:rPr dirty="0" sz="800" spc="25">
                <a:latin typeface="Trebuchet MS"/>
                <a:cs typeface="Trebuchet MS"/>
              </a:rPr>
              <a:t>use</a:t>
            </a:r>
            <a:r>
              <a:rPr dirty="0" sz="800" spc="-15">
                <a:latin typeface="Trebuchet MS"/>
                <a:cs typeface="Trebuchet MS"/>
              </a:rPr>
              <a:t> </a:t>
            </a:r>
            <a:r>
              <a:rPr dirty="0" sz="800" spc="10">
                <a:latin typeface="Trebuchet MS"/>
                <a:cs typeface="Trebuchet MS"/>
              </a:rPr>
              <a:t>the</a:t>
            </a:r>
            <a:r>
              <a:rPr dirty="0" sz="800" spc="-70">
                <a:latin typeface="Trebuchet MS"/>
                <a:cs typeface="Trebuchet MS"/>
              </a:rPr>
              <a:t> </a:t>
            </a:r>
            <a:r>
              <a:rPr dirty="0" sz="800" spc="30">
                <a:latin typeface="Trebuchet MS"/>
                <a:cs typeface="Trebuchet MS"/>
              </a:rPr>
              <a:t>password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>
                <a:latin typeface="Trebuchet MS"/>
                <a:cs typeface="Trebuchet MS"/>
              </a:rPr>
              <a:t>with</a:t>
            </a:r>
            <a:r>
              <a:rPr dirty="0" sz="800" spc="-70">
                <a:latin typeface="Trebuchet MS"/>
                <a:cs typeface="Trebuchet MS"/>
              </a:rPr>
              <a:t> </a:t>
            </a:r>
            <a:r>
              <a:rPr dirty="0" sz="800" spc="10">
                <a:latin typeface="Trebuchet MS"/>
                <a:cs typeface="Trebuchet MS"/>
              </a:rPr>
              <a:t>the</a:t>
            </a:r>
            <a:r>
              <a:rPr dirty="0" sz="800" spc="-70">
                <a:latin typeface="Trebuchet MS"/>
                <a:cs typeface="Trebuchet MS"/>
              </a:rPr>
              <a:t> </a:t>
            </a:r>
            <a:r>
              <a:rPr dirty="0" sz="800">
                <a:latin typeface="Trebuchet MS"/>
                <a:cs typeface="Trebuchet MS"/>
              </a:rPr>
              <a:t>User.Register()</a:t>
            </a:r>
            <a:r>
              <a:rPr dirty="0" sz="800" spc="-75">
                <a:latin typeface="Trebuchet MS"/>
                <a:cs typeface="Trebuchet MS"/>
              </a:rPr>
              <a:t> </a:t>
            </a:r>
            <a:r>
              <a:rPr dirty="0" sz="800" spc="10">
                <a:latin typeface="Trebuchet MS"/>
                <a:cs typeface="Trebuchet MS"/>
              </a:rPr>
              <a:t>which</a:t>
            </a:r>
            <a:r>
              <a:rPr dirty="0" sz="800" spc="-35">
                <a:latin typeface="Trebuchet MS"/>
                <a:cs typeface="Trebuchet MS"/>
              </a:rPr>
              <a:t> </a:t>
            </a:r>
            <a:r>
              <a:rPr dirty="0" sz="800" spc="10">
                <a:latin typeface="Trebuchet MS"/>
                <a:cs typeface="Trebuchet MS"/>
              </a:rPr>
              <a:t>is</a:t>
            </a:r>
            <a:r>
              <a:rPr dirty="0" sz="800" spc="-25">
                <a:latin typeface="Trebuchet MS"/>
                <a:cs typeface="Trebuchet MS"/>
              </a:rPr>
              <a:t> </a:t>
            </a:r>
            <a:r>
              <a:rPr dirty="0" sz="800">
                <a:latin typeface="Trebuchet MS"/>
                <a:cs typeface="Trebuchet MS"/>
              </a:rPr>
              <a:t>a  </a:t>
            </a:r>
            <a:r>
              <a:rPr dirty="0" sz="800" spc="15">
                <a:latin typeface="Trebuchet MS"/>
                <a:cs typeface="Trebuchet MS"/>
              </a:rPr>
              <a:t>passport-local-mongoose</a:t>
            </a:r>
            <a:r>
              <a:rPr dirty="0" sz="800" spc="-80">
                <a:latin typeface="Trebuchet MS"/>
                <a:cs typeface="Trebuchet MS"/>
              </a:rPr>
              <a:t> </a:t>
            </a:r>
            <a:r>
              <a:rPr dirty="0" sz="800" spc="-5">
                <a:latin typeface="Trebuchet MS"/>
                <a:cs typeface="Trebuchet MS"/>
              </a:rPr>
              <a:t>function.</a:t>
            </a:r>
            <a:r>
              <a:rPr dirty="0" sz="800" spc="-95">
                <a:latin typeface="Trebuchet MS"/>
                <a:cs typeface="Trebuchet MS"/>
              </a:rPr>
              <a:t> </a:t>
            </a:r>
            <a:r>
              <a:rPr dirty="0" sz="800" spc="25">
                <a:latin typeface="Trebuchet MS"/>
                <a:cs typeface="Trebuchet MS"/>
              </a:rPr>
              <a:t>Now</a:t>
            </a:r>
            <a:r>
              <a:rPr dirty="0" sz="800" spc="-15">
                <a:latin typeface="Trebuchet MS"/>
                <a:cs typeface="Trebuchet MS"/>
              </a:rPr>
              <a:t> </a:t>
            </a:r>
            <a:r>
              <a:rPr dirty="0" sz="800" spc="-10">
                <a:latin typeface="Trebuchet MS"/>
                <a:cs typeface="Trebuchet MS"/>
              </a:rPr>
              <a:t>if</a:t>
            </a:r>
            <a:r>
              <a:rPr dirty="0" sz="800" spc="-70">
                <a:latin typeface="Trebuchet MS"/>
                <a:cs typeface="Trebuchet MS"/>
              </a:rPr>
              <a:t> </a:t>
            </a:r>
            <a:r>
              <a:rPr dirty="0" sz="800" spc="15">
                <a:latin typeface="Trebuchet MS"/>
                <a:cs typeface="Trebuchet MS"/>
              </a:rPr>
              <a:t>you</a:t>
            </a:r>
            <a:r>
              <a:rPr dirty="0" sz="800" spc="-60">
                <a:latin typeface="Trebuchet MS"/>
                <a:cs typeface="Trebuchet MS"/>
              </a:rPr>
              <a:t> </a:t>
            </a:r>
            <a:r>
              <a:rPr dirty="0" sz="800" spc="20">
                <a:latin typeface="Trebuchet MS"/>
                <a:cs typeface="Trebuchet MS"/>
              </a:rPr>
              <a:t>check</a:t>
            </a:r>
            <a:r>
              <a:rPr dirty="0" sz="800" spc="-35">
                <a:latin typeface="Trebuchet MS"/>
                <a:cs typeface="Trebuchet MS"/>
              </a:rPr>
              <a:t> </a:t>
            </a:r>
            <a:r>
              <a:rPr dirty="0" sz="800" spc="10">
                <a:latin typeface="Trebuchet MS"/>
                <a:cs typeface="Trebuchet MS"/>
              </a:rPr>
              <a:t>your</a:t>
            </a:r>
            <a:r>
              <a:rPr dirty="0" sz="800" spc="-45">
                <a:latin typeface="Trebuchet MS"/>
                <a:cs typeface="Trebuchet MS"/>
              </a:rPr>
              <a:t> </a:t>
            </a:r>
            <a:r>
              <a:rPr dirty="0" sz="800" spc="15">
                <a:latin typeface="Trebuchet MS"/>
                <a:cs typeface="Trebuchet MS"/>
              </a:rPr>
              <a:t>database</a:t>
            </a:r>
            <a:r>
              <a:rPr dirty="0" sz="800" spc="-45">
                <a:latin typeface="Trebuchet MS"/>
                <a:cs typeface="Trebuchet MS"/>
              </a:rPr>
              <a:t> </a:t>
            </a:r>
            <a:r>
              <a:rPr dirty="0" sz="800" spc="5">
                <a:latin typeface="Trebuchet MS"/>
                <a:cs typeface="Trebuchet MS"/>
              </a:rPr>
              <a:t>for</a:t>
            </a:r>
            <a:r>
              <a:rPr dirty="0" sz="800" spc="-65">
                <a:latin typeface="Trebuchet MS"/>
                <a:cs typeface="Trebuchet MS"/>
              </a:rPr>
              <a:t> </a:t>
            </a:r>
            <a:r>
              <a:rPr dirty="0" sz="800" spc="10">
                <a:latin typeface="Trebuchet MS"/>
                <a:cs typeface="Trebuchet MS"/>
              </a:rPr>
              <a:t>your</a:t>
            </a:r>
            <a:r>
              <a:rPr dirty="0" sz="800" spc="-20">
                <a:latin typeface="Trebuchet MS"/>
                <a:cs typeface="Trebuchet MS"/>
              </a:rPr>
              <a:t> </a:t>
            </a:r>
            <a:r>
              <a:rPr dirty="0" sz="800" spc="20">
                <a:latin typeface="Trebuchet MS"/>
                <a:cs typeface="Trebuchet MS"/>
              </a:rPr>
              <a:t>saved</a:t>
            </a:r>
            <a:r>
              <a:rPr dirty="0" sz="800" spc="-40">
                <a:latin typeface="Trebuchet MS"/>
                <a:cs typeface="Trebuchet MS"/>
              </a:rPr>
              <a:t> </a:t>
            </a:r>
            <a:r>
              <a:rPr dirty="0" sz="800" spc="-10">
                <a:latin typeface="Trebuchet MS"/>
                <a:cs typeface="Trebuchet MS"/>
              </a:rPr>
              <a:t>user,</a:t>
            </a:r>
            <a:r>
              <a:rPr dirty="0" sz="800" spc="-60">
                <a:latin typeface="Trebuchet MS"/>
                <a:cs typeface="Trebuchet MS"/>
              </a:rPr>
              <a:t> </a:t>
            </a:r>
            <a:r>
              <a:rPr dirty="0" sz="800" spc="-15">
                <a:latin typeface="Trebuchet MS"/>
                <a:cs typeface="Trebuchet MS"/>
              </a:rPr>
              <a:t>it</a:t>
            </a:r>
            <a:r>
              <a:rPr dirty="0" sz="800" spc="-90">
                <a:latin typeface="Trebuchet MS"/>
                <a:cs typeface="Trebuchet MS"/>
              </a:rPr>
              <a:t> </a:t>
            </a:r>
            <a:r>
              <a:rPr dirty="0" sz="800">
                <a:latin typeface="Trebuchet MS"/>
                <a:cs typeface="Trebuchet MS"/>
              </a:rPr>
              <a:t>will</a:t>
            </a:r>
            <a:r>
              <a:rPr dirty="0" sz="800" spc="-70">
                <a:latin typeface="Trebuchet MS"/>
                <a:cs typeface="Trebuchet MS"/>
              </a:rPr>
              <a:t> </a:t>
            </a:r>
            <a:r>
              <a:rPr dirty="0" sz="800" spc="10">
                <a:latin typeface="Trebuchet MS"/>
                <a:cs typeface="Trebuchet MS"/>
              </a:rPr>
              <a:t>be</a:t>
            </a:r>
            <a:r>
              <a:rPr dirty="0" sz="800" spc="-45">
                <a:latin typeface="Trebuchet MS"/>
                <a:cs typeface="Trebuchet MS"/>
              </a:rPr>
              <a:t> </a:t>
            </a:r>
            <a:r>
              <a:rPr dirty="0" sz="800">
                <a:latin typeface="Trebuchet MS"/>
                <a:cs typeface="Trebuchet MS"/>
              </a:rPr>
              <a:t>like</a:t>
            </a:r>
            <a:r>
              <a:rPr dirty="0" sz="800" spc="-65">
                <a:latin typeface="Trebuchet MS"/>
                <a:cs typeface="Trebuchet MS"/>
              </a:rPr>
              <a:t> </a:t>
            </a:r>
            <a:r>
              <a:rPr dirty="0" sz="800" spc="10">
                <a:latin typeface="Trebuchet MS"/>
                <a:cs typeface="Trebuchet MS"/>
              </a:rPr>
              <a:t>below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latin typeface="Trebuchet MS"/>
                <a:cs typeface="Trebuchet MS"/>
              </a:rPr>
              <a:t>{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Trebuchet MS"/>
              <a:cs typeface="Trebuchet MS"/>
            </a:endParaRPr>
          </a:p>
          <a:p>
            <a:pPr marL="111760" marR="3725545" indent="-635">
              <a:lnSpc>
                <a:spcPct val="100000"/>
              </a:lnSpc>
            </a:pPr>
            <a:r>
              <a:rPr dirty="0" sz="800" spc="5">
                <a:latin typeface="Trebuchet MS"/>
                <a:cs typeface="Trebuchet MS"/>
              </a:rPr>
              <a:t>"_id"</a:t>
            </a:r>
            <a:r>
              <a:rPr dirty="0" sz="800" spc="30">
                <a:latin typeface="Trebuchet MS"/>
                <a:cs typeface="Trebuchet MS"/>
              </a:rPr>
              <a:t> </a:t>
            </a:r>
            <a:r>
              <a:rPr dirty="0" sz="800">
                <a:latin typeface="Trebuchet MS"/>
                <a:cs typeface="Trebuchet MS"/>
              </a:rPr>
              <a:t>:</a:t>
            </a:r>
            <a:r>
              <a:rPr dirty="0" sz="800" spc="-165">
                <a:latin typeface="Trebuchet MS"/>
                <a:cs typeface="Trebuchet MS"/>
              </a:rPr>
              <a:t> </a:t>
            </a:r>
            <a:r>
              <a:rPr dirty="0" sz="800" spc="30">
                <a:latin typeface="Trebuchet MS"/>
                <a:cs typeface="Trebuchet MS"/>
              </a:rPr>
              <a:t>ObjectId("5ca8b665359</a:t>
            </a:r>
            <a:r>
              <a:rPr dirty="0" sz="800" spc="-155">
                <a:latin typeface="Trebuchet MS"/>
                <a:cs typeface="Trebuchet MS"/>
              </a:rPr>
              <a:t> </a:t>
            </a:r>
            <a:r>
              <a:rPr dirty="0" sz="800" spc="15">
                <a:latin typeface="Trebuchet MS"/>
                <a:cs typeface="Trebuchet MS"/>
              </a:rPr>
              <a:t>47f4c1e93c4f1"),  </a:t>
            </a:r>
            <a:r>
              <a:rPr dirty="0" sz="800" spc="20">
                <a:latin typeface="Trebuchet MS"/>
                <a:cs typeface="Trebuchet MS"/>
              </a:rPr>
              <a:t>"username" </a:t>
            </a:r>
            <a:r>
              <a:rPr dirty="0" sz="800" spc="30">
                <a:latin typeface="Trebuchet MS"/>
                <a:cs typeface="Trebuchet MS"/>
              </a:rPr>
              <a:t>:"username </a:t>
            </a:r>
            <a:r>
              <a:rPr dirty="0" sz="800" spc="10">
                <a:latin typeface="Trebuchet MS"/>
                <a:cs typeface="Trebuchet MS"/>
              </a:rPr>
              <a:t>you</a:t>
            </a:r>
            <a:r>
              <a:rPr dirty="0" sz="800" spc="-175">
                <a:latin typeface="Trebuchet MS"/>
                <a:cs typeface="Trebuchet MS"/>
              </a:rPr>
              <a:t> </a:t>
            </a:r>
            <a:r>
              <a:rPr dirty="0" sz="800" spc="5">
                <a:latin typeface="Trebuchet MS"/>
                <a:cs typeface="Trebuchet MS"/>
              </a:rPr>
              <a:t>gave",</a:t>
            </a:r>
            <a:endParaRPr sz="800">
              <a:latin typeface="Trebuchet MS"/>
              <a:cs typeface="Trebuchet MS"/>
            </a:endParaRPr>
          </a:p>
          <a:p>
            <a:pPr marL="111760">
              <a:lnSpc>
                <a:spcPct val="100000"/>
              </a:lnSpc>
            </a:pPr>
            <a:r>
              <a:rPr dirty="0" sz="800">
                <a:latin typeface="Trebuchet MS"/>
                <a:cs typeface="Trebuchet MS"/>
              </a:rPr>
              <a:t>"email" </a:t>
            </a:r>
            <a:r>
              <a:rPr dirty="0" sz="800" spc="20">
                <a:latin typeface="Trebuchet MS"/>
                <a:cs typeface="Trebuchet MS"/>
              </a:rPr>
              <a:t>:"email </a:t>
            </a:r>
            <a:r>
              <a:rPr dirty="0" sz="800" spc="10">
                <a:latin typeface="Trebuchet MS"/>
                <a:cs typeface="Trebuchet MS"/>
              </a:rPr>
              <a:t>you</a:t>
            </a:r>
            <a:r>
              <a:rPr dirty="0" sz="800" spc="-145">
                <a:latin typeface="Trebuchet MS"/>
                <a:cs typeface="Trebuchet MS"/>
              </a:rPr>
              <a:t> </a:t>
            </a:r>
            <a:r>
              <a:rPr dirty="0" sz="800" spc="5">
                <a:latin typeface="Trebuchet MS"/>
                <a:cs typeface="Trebuchet MS"/>
              </a:rPr>
              <a:t>gave",</a:t>
            </a:r>
            <a:endParaRPr sz="800">
              <a:latin typeface="Trebuchet MS"/>
              <a:cs typeface="Trebuchet MS"/>
            </a:endParaRPr>
          </a:p>
          <a:p>
            <a:pPr marL="111760">
              <a:lnSpc>
                <a:spcPct val="100000"/>
              </a:lnSpc>
            </a:pPr>
            <a:r>
              <a:rPr dirty="0" sz="800" spc="20">
                <a:latin typeface="Trebuchet MS"/>
                <a:cs typeface="Trebuchet MS"/>
              </a:rPr>
              <a:t>"salt" </a:t>
            </a:r>
            <a:r>
              <a:rPr dirty="0" sz="800">
                <a:latin typeface="Trebuchet MS"/>
                <a:cs typeface="Trebuchet MS"/>
              </a:rPr>
              <a:t>:</a:t>
            </a:r>
            <a:r>
              <a:rPr dirty="0" sz="800" spc="-170">
                <a:latin typeface="Trebuchet MS"/>
                <a:cs typeface="Trebuchet MS"/>
              </a:rPr>
              <a:t> </a:t>
            </a:r>
            <a:r>
              <a:rPr dirty="0" sz="800" spc="45">
                <a:latin typeface="Trebuchet MS"/>
                <a:cs typeface="Trebuchet MS"/>
              </a:rPr>
              <a:t>"4c8f6e009c4523b23553d9479e25254b266c3b7dd2dbc6d4aaace01851c9687c",</a:t>
            </a:r>
            <a:endParaRPr sz="800">
              <a:latin typeface="Trebuchet MS"/>
              <a:cs typeface="Trebuchet MS"/>
            </a:endParaRPr>
          </a:p>
          <a:p>
            <a:pPr marL="111760">
              <a:lnSpc>
                <a:spcPct val="100000"/>
              </a:lnSpc>
            </a:pPr>
            <a:r>
              <a:rPr dirty="0" sz="800" spc="15">
                <a:latin typeface="Trebuchet MS"/>
                <a:cs typeface="Trebuchet MS"/>
              </a:rPr>
              <a:t>"hash"</a:t>
            </a:r>
            <a:r>
              <a:rPr dirty="0" sz="800" spc="40">
                <a:latin typeface="Trebuchet MS"/>
                <a:cs typeface="Trebuchet MS"/>
              </a:rPr>
              <a:t> </a:t>
            </a:r>
            <a:r>
              <a:rPr dirty="0" sz="800" spc="50">
                <a:latin typeface="Trebuchet MS"/>
                <a:cs typeface="Trebuchet MS"/>
              </a:rPr>
              <a:t>:"337de0df58406b25499b18f54229b9dd595b70e998fd02c7866d06d2a6b25870d23650</a:t>
            </a:r>
            <a:r>
              <a:rPr dirty="0" sz="800" spc="-160">
                <a:latin typeface="Trebuchet MS"/>
                <a:cs typeface="Trebuchet MS"/>
              </a:rPr>
              <a:t> </a:t>
            </a: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800" spc="45">
                <a:latin typeface="Trebuchet MS"/>
                <a:cs typeface="Trebuchet MS"/>
              </a:rPr>
              <a:t>cdda829974a46e3166e535f1aeb6bc7ef182565009b1dcf57a64205b5548f6974b77c2e3a3c6aec5360d</a:t>
            </a:r>
            <a:endParaRPr sz="800">
              <a:latin typeface="Trebuchet MS"/>
              <a:cs typeface="Trebuchet MS"/>
            </a:endParaRPr>
          </a:p>
          <a:p>
            <a:pPr marL="12700" marR="1134745">
              <a:lnSpc>
                <a:spcPct val="200000"/>
              </a:lnSpc>
            </a:pPr>
            <a:r>
              <a:rPr dirty="0" sz="800" spc="40">
                <a:latin typeface="Trebuchet MS"/>
                <a:cs typeface="Trebuchet MS"/>
              </a:rPr>
              <a:t>55f9fcd3ffd6fb99dce21aab021aced72881d3720f6a0975bfece4922282bb748e0412955e0afa2fb8c9  </a:t>
            </a:r>
            <a:r>
              <a:rPr dirty="0" sz="800" spc="45">
                <a:latin typeface="Trebuchet MS"/>
                <a:cs typeface="Trebuchet MS"/>
              </a:rPr>
              <a:t>f5055cac0fb01a4a2288af2ce2a6563ed9b47852727749c7fe031b6b7fbb726196dbdfeeb6766d5cba6a  </a:t>
            </a:r>
            <a:r>
              <a:rPr dirty="0" sz="800" spc="35">
                <a:latin typeface="Trebuchet MS"/>
                <a:cs typeface="Trebuchet MS"/>
              </a:rPr>
              <a:t>055f66eeacce685daef8b6c1aed0108df511c92d49150efb6473ee71c5149dd06bfb4f73cb60f9815af0  </a:t>
            </a:r>
            <a:r>
              <a:rPr dirty="0" sz="800" spc="40">
                <a:latin typeface="Trebuchet MS"/>
                <a:cs typeface="Trebuchet MS"/>
              </a:rPr>
              <a:t>1e02fde8d8ed822bb3a55f040237cf80de0b1534de6bbafcb53f882c6eb03de4b4aa307828974eb51261  </a:t>
            </a:r>
            <a:r>
              <a:rPr dirty="0" sz="800" spc="45">
                <a:latin typeface="Trebuchet MS"/>
                <a:cs typeface="Trebuchet MS"/>
              </a:rPr>
              <a:t>661efb5155e68ad0e593c0f5fab7d690c2257df4369e9d5ac7e2fc93b5b014260c6f8fbb01034b3f85ec  </a:t>
            </a:r>
            <a:r>
              <a:rPr dirty="0" sz="800" spc="40">
                <a:latin typeface="Trebuchet MS"/>
                <a:cs typeface="Trebuchet MS"/>
              </a:rPr>
              <a:t>f11e086e9bf860f959d0e2104a1f825d286c99d3fc6f62505d1fde8601345c699ea08dcc071e5547835c  16957d3830998a10762ebd143dc557d6a96e4b88312e1e4c51622fef3939656c992508e47ddc148696df</a:t>
            </a:r>
            <a:endParaRPr sz="800">
              <a:latin typeface="Trebuchet MS"/>
              <a:cs typeface="Trebuchet MS"/>
            </a:endParaRPr>
          </a:p>
          <a:p>
            <a:pPr algn="just" marL="12700" marR="1233805">
              <a:lnSpc>
                <a:spcPct val="200000"/>
              </a:lnSpc>
            </a:pPr>
            <a:r>
              <a:rPr dirty="0" sz="800" spc="40">
                <a:latin typeface="Trebuchet MS"/>
                <a:cs typeface="Trebuchet MS"/>
              </a:rPr>
              <a:t>3152af76286d636d4814a0dc608f72cd507c617feb77cbba36c5b017492df5f28a7a3f3b7881caf6fb4a  </a:t>
            </a:r>
            <a:r>
              <a:rPr dirty="0" sz="800" spc="35">
                <a:latin typeface="Trebuchet MS"/>
                <a:cs typeface="Trebuchet MS"/>
              </a:rPr>
              <a:t>9d6231eca6edbeec4eb1436f1e45c27b9c2bfceccf3a9b42840f40c65fe499091ba6ebeb764b5d815a43  </a:t>
            </a:r>
            <a:r>
              <a:rPr dirty="0" sz="800" spc="40">
                <a:latin typeface="Trebuchet MS"/>
                <a:cs typeface="Trebuchet MS"/>
              </a:rPr>
              <a:t>d73a888fdb58f821fbe5f7d92e20ff8d7c98e8164b4f10d5528fddbcc7737fd21b12d571355cc605eb36  </a:t>
            </a:r>
            <a:r>
              <a:rPr dirty="0" sz="800" spc="30">
                <a:latin typeface="Trebuchet MS"/>
                <a:cs typeface="Trebuchet MS"/>
              </a:rPr>
              <a:t>21f5f266f8e38683deb05a6de43114",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rebuchet MS"/>
              <a:cs typeface="Trebuchet MS"/>
            </a:endParaRPr>
          </a:p>
          <a:p>
            <a:pPr marL="111760">
              <a:lnSpc>
                <a:spcPct val="100000"/>
              </a:lnSpc>
            </a:pPr>
            <a:r>
              <a:rPr dirty="0" sz="800" spc="20">
                <a:latin typeface="Trebuchet MS"/>
                <a:cs typeface="Trebuchet MS"/>
              </a:rPr>
              <a:t>"__v" </a:t>
            </a:r>
            <a:r>
              <a:rPr dirty="0" sz="800">
                <a:latin typeface="Trebuchet MS"/>
                <a:cs typeface="Trebuchet MS"/>
              </a:rPr>
              <a:t>:</a:t>
            </a:r>
            <a:r>
              <a:rPr dirty="0" sz="800" spc="-165">
                <a:latin typeface="Trebuchet MS"/>
                <a:cs typeface="Trebuchet MS"/>
              </a:rPr>
              <a:t> </a:t>
            </a:r>
            <a:r>
              <a:rPr dirty="0" sz="800">
                <a:latin typeface="Trebuchet MS"/>
                <a:cs typeface="Trebuchet MS"/>
              </a:rPr>
              <a:t>0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latin typeface="Trebuchet MS"/>
                <a:cs typeface="Trebuchet MS"/>
              </a:rPr>
              <a:t>}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154685"/>
            <a:ext cx="8801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 b="1">
                <a:latin typeface="Trebuchet MS"/>
                <a:cs typeface="Trebuchet MS"/>
              </a:rPr>
              <a:t>5.For </a:t>
            </a:r>
            <a:r>
              <a:rPr dirty="0" sz="1200" spc="15" b="1">
                <a:latin typeface="Trebuchet MS"/>
                <a:cs typeface="Trebuchet MS"/>
              </a:rPr>
              <a:t>login</a:t>
            </a:r>
            <a:r>
              <a:rPr dirty="0" sz="1200" spc="-275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49" y="886205"/>
            <a:ext cx="9594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latin typeface="Trebuchet MS"/>
                <a:cs typeface="Trebuchet MS"/>
              </a:rPr>
              <a:t>Now </a:t>
            </a:r>
            <a:r>
              <a:rPr dirty="0" sz="1200" spc="10">
                <a:latin typeface="Trebuchet MS"/>
                <a:cs typeface="Trebuchet MS"/>
              </a:rPr>
              <a:t>for</a:t>
            </a:r>
            <a:r>
              <a:rPr dirty="0" sz="1200" spc="-22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login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49" y="1617726"/>
            <a:ext cx="4711700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Trebuchet MS"/>
                <a:cs typeface="Trebuchet MS"/>
              </a:rPr>
              <a:t>router.post("/login",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function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(req,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res)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</a:pPr>
            <a:r>
              <a:rPr dirty="0" sz="1200" spc="-5">
                <a:latin typeface="Trebuchet MS"/>
                <a:cs typeface="Trebuchet MS"/>
              </a:rPr>
              <a:t>if </a:t>
            </a:r>
            <a:r>
              <a:rPr dirty="0" sz="1200" spc="-20">
                <a:latin typeface="Trebuchet MS"/>
                <a:cs typeface="Trebuchet MS"/>
              </a:rPr>
              <a:t>(!req.body.username)</a:t>
            </a:r>
            <a:r>
              <a:rPr dirty="0" sz="1200" spc="-2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9245">
              <a:lnSpc>
                <a:spcPct val="100000"/>
              </a:lnSpc>
            </a:pPr>
            <a:r>
              <a:rPr dirty="0" sz="1200" spc="-15">
                <a:latin typeface="Trebuchet MS"/>
                <a:cs typeface="Trebuchet MS"/>
              </a:rPr>
              <a:t>res.json({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success: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false,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message: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"Username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was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given"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6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3452" y="154685"/>
            <a:ext cx="4637405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5">
                <a:latin typeface="Trebuchet MS"/>
                <a:cs typeface="Trebuchet MS"/>
              </a:rPr>
              <a:t>else </a:t>
            </a:r>
            <a:r>
              <a:rPr dirty="0" sz="1200" spc="-5">
                <a:latin typeface="Trebuchet MS"/>
                <a:cs typeface="Trebuchet MS"/>
              </a:rPr>
              <a:t>if</a:t>
            </a:r>
            <a:r>
              <a:rPr dirty="0" sz="1200" spc="-28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(!req.body.password)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274320">
              <a:lnSpc>
                <a:spcPct val="100000"/>
              </a:lnSpc>
            </a:pPr>
            <a:r>
              <a:rPr dirty="0" sz="1200" spc="-15">
                <a:latin typeface="Trebuchet MS"/>
                <a:cs typeface="Trebuchet MS"/>
              </a:rPr>
              <a:t>res.json({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success: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false,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message: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"Password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was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given"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6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3825">
              <a:lnSpc>
                <a:spcPct val="100000"/>
              </a:lnSpc>
              <a:spcBef>
                <a:spcPts val="5"/>
              </a:spcBef>
            </a:pPr>
            <a:r>
              <a:rPr dirty="0" sz="1200" spc="15">
                <a:latin typeface="Trebuchet MS"/>
                <a:cs typeface="Trebuchet MS"/>
              </a:rPr>
              <a:t>else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273050">
              <a:lnSpc>
                <a:spcPct val="100000"/>
              </a:lnSpc>
              <a:spcBef>
                <a:spcPts val="994"/>
              </a:spcBef>
            </a:pPr>
            <a:r>
              <a:rPr dirty="0" sz="1200" spc="-5">
                <a:latin typeface="Trebuchet MS"/>
                <a:cs typeface="Trebuchet MS"/>
              </a:rPr>
              <a:t>passport.authenticate("local",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function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85">
                <a:latin typeface="Trebuchet MS"/>
                <a:cs typeface="Trebuchet MS"/>
              </a:rPr>
              <a:t>(err,</a:t>
            </a:r>
            <a:r>
              <a:rPr dirty="0" sz="1200" spc="-17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user,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info)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22275">
              <a:lnSpc>
                <a:spcPct val="100000"/>
              </a:lnSpc>
            </a:pPr>
            <a:r>
              <a:rPr dirty="0" sz="1200" spc="-5">
                <a:latin typeface="Trebuchet MS"/>
                <a:cs typeface="Trebuchet MS"/>
              </a:rPr>
              <a:t>if </a:t>
            </a:r>
            <a:r>
              <a:rPr dirty="0" sz="1200" spc="-25">
                <a:latin typeface="Trebuchet MS"/>
                <a:cs typeface="Trebuchet MS"/>
              </a:rPr>
              <a:t>(err)</a:t>
            </a:r>
            <a:r>
              <a:rPr dirty="0" sz="1200" spc="-2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rebuchet MS"/>
              <a:cs typeface="Trebuchet MS"/>
            </a:endParaRPr>
          </a:p>
          <a:p>
            <a:pPr marL="570230">
              <a:lnSpc>
                <a:spcPct val="100000"/>
              </a:lnSpc>
            </a:pPr>
            <a:r>
              <a:rPr dirty="0" sz="1200" spc="-15">
                <a:latin typeface="Trebuchet MS"/>
                <a:cs typeface="Trebuchet MS"/>
              </a:rPr>
              <a:t>res.json({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success: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false,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message: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err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95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rebuchet MS"/>
              <a:cs typeface="Trebuchet MS"/>
            </a:endParaRPr>
          </a:p>
          <a:p>
            <a:pPr marL="422275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154685"/>
            <a:ext cx="7537450" cy="423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7109459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latin typeface="Trebuchet MS"/>
                <a:cs typeface="Trebuchet MS"/>
              </a:rPr>
              <a:t>else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dirty="0" sz="1200" spc="-5">
                <a:latin typeface="Trebuchet MS"/>
                <a:cs typeface="Trebuchet MS"/>
              </a:rPr>
              <a:t>if </a:t>
            </a:r>
            <a:r>
              <a:rPr dirty="0" sz="1200" spc="-15">
                <a:latin typeface="Trebuchet MS"/>
                <a:cs typeface="Trebuchet MS"/>
              </a:rPr>
              <a:t>(!user)</a:t>
            </a:r>
            <a:r>
              <a:rPr dirty="0" sz="1200" spc="-2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753110">
              <a:lnSpc>
                <a:spcPct val="100000"/>
              </a:lnSpc>
            </a:pPr>
            <a:r>
              <a:rPr dirty="0" sz="1200" spc="-15">
                <a:latin typeface="Trebuchet MS"/>
                <a:cs typeface="Trebuchet MS"/>
              </a:rPr>
              <a:t>res.json({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success: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false,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message: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"username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or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password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incorrect"</a:t>
            </a:r>
            <a:r>
              <a:rPr dirty="0" sz="1200" spc="-95">
                <a:latin typeface="Trebuchet MS"/>
                <a:cs typeface="Trebuchet MS"/>
              </a:rPr>
              <a:t> 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3885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else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751205">
              <a:lnSpc>
                <a:spcPct val="100000"/>
              </a:lnSpc>
              <a:spcBef>
                <a:spcPts val="994"/>
              </a:spcBef>
            </a:pPr>
            <a:r>
              <a:rPr dirty="0" sz="1200" spc="30">
                <a:latin typeface="Trebuchet MS"/>
                <a:cs typeface="Trebuchet MS"/>
              </a:rPr>
              <a:t>const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token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jwt.sign({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userId: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user._id,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username: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user.username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},</a:t>
            </a:r>
            <a:r>
              <a:rPr dirty="0" sz="1200" spc="-18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secretkey,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expiresIn: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"24h"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-95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753110">
              <a:lnSpc>
                <a:spcPct val="100000"/>
              </a:lnSpc>
              <a:spcBef>
                <a:spcPts val="5"/>
              </a:spcBef>
            </a:pPr>
            <a:r>
              <a:rPr dirty="0" sz="1200" spc="-15">
                <a:latin typeface="Trebuchet MS"/>
                <a:cs typeface="Trebuchet MS"/>
              </a:rPr>
              <a:t>res.json({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success: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true,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message: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"Authentication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successful",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token: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token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95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5720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9880">
              <a:lnSpc>
                <a:spcPct val="100000"/>
              </a:lnSpc>
            </a:pPr>
            <a:r>
              <a:rPr dirty="0" sz="1200" spc="-40">
                <a:latin typeface="Trebuchet MS"/>
                <a:cs typeface="Trebuchet MS"/>
              </a:rPr>
              <a:t>})(req,</a:t>
            </a:r>
            <a:r>
              <a:rPr dirty="0" sz="1200" spc="-15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res);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rebuchet MS"/>
              <a:cs typeface="Trebuchet MS"/>
            </a:endParaRPr>
          </a:p>
          <a:p>
            <a:pPr algn="ctr" marR="7143115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95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154685"/>
            <a:ext cx="26435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 b="1">
                <a:latin typeface="Trebuchet MS"/>
                <a:cs typeface="Trebuchet MS"/>
              </a:rPr>
              <a:t>6.Resetting</a:t>
            </a:r>
            <a:r>
              <a:rPr dirty="0" sz="1200" spc="-50" b="1">
                <a:latin typeface="Trebuchet MS"/>
                <a:cs typeface="Trebuchet MS"/>
              </a:rPr>
              <a:t> </a:t>
            </a:r>
            <a:r>
              <a:rPr dirty="0" sz="1200" spc="-5" b="1">
                <a:latin typeface="Trebuchet MS"/>
                <a:cs typeface="Trebuchet MS"/>
              </a:rPr>
              <a:t>or</a:t>
            </a:r>
            <a:r>
              <a:rPr dirty="0" sz="1200" spc="-114" b="1">
                <a:latin typeface="Trebuchet MS"/>
                <a:cs typeface="Trebuchet MS"/>
              </a:rPr>
              <a:t> </a:t>
            </a:r>
            <a:r>
              <a:rPr dirty="0" sz="1200" spc="25" b="1">
                <a:latin typeface="Trebuchet MS"/>
                <a:cs typeface="Trebuchet MS"/>
              </a:rPr>
              <a:t>changing</a:t>
            </a:r>
            <a:r>
              <a:rPr dirty="0" sz="1200" spc="-15" b="1">
                <a:latin typeface="Trebuchet MS"/>
                <a:cs typeface="Trebuchet MS"/>
              </a:rPr>
              <a:t> </a:t>
            </a:r>
            <a:r>
              <a:rPr dirty="0" sz="1200" spc="30" b="1">
                <a:latin typeface="Trebuchet MS"/>
                <a:cs typeface="Trebuchet MS"/>
              </a:rPr>
              <a:t>passwords</a:t>
            </a:r>
            <a:r>
              <a:rPr dirty="0" sz="1200" spc="-75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49" y="886205"/>
            <a:ext cx="741425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0">
                <a:latin typeface="Trebuchet MS"/>
                <a:cs typeface="Trebuchet MS"/>
              </a:rPr>
              <a:t>You </a:t>
            </a:r>
            <a:r>
              <a:rPr dirty="0" sz="1200" spc="25">
                <a:latin typeface="Trebuchet MS"/>
                <a:cs typeface="Trebuchet MS"/>
              </a:rPr>
              <a:t>can </a:t>
            </a:r>
            <a:r>
              <a:rPr dirty="0" sz="1200" spc="15">
                <a:latin typeface="Trebuchet MS"/>
                <a:cs typeface="Trebuchet MS"/>
              </a:rPr>
              <a:t>reset </a:t>
            </a:r>
            <a:r>
              <a:rPr dirty="0" sz="1200" spc="5">
                <a:latin typeface="Trebuchet MS"/>
                <a:cs typeface="Trebuchet MS"/>
              </a:rPr>
              <a:t>or </a:t>
            </a:r>
            <a:r>
              <a:rPr dirty="0" sz="1200" spc="35">
                <a:latin typeface="Trebuchet MS"/>
                <a:cs typeface="Trebuchet MS"/>
              </a:rPr>
              <a:t>change </a:t>
            </a:r>
            <a:r>
              <a:rPr dirty="0" sz="1200" spc="45">
                <a:latin typeface="Trebuchet MS"/>
                <a:cs typeface="Trebuchet MS"/>
              </a:rPr>
              <a:t>passwords using </a:t>
            </a:r>
            <a:r>
              <a:rPr dirty="0" sz="1200">
                <a:latin typeface="Trebuchet MS"/>
                <a:cs typeface="Trebuchet MS"/>
              </a:rPr>
              <a:t>2 </a:t>
            </a:r>
            <a:r>
              <a:rPr dirty="0" sz="1200" spc="15">
                <a:latin typeface="Trebuchet MS"/>
                <a:cs typeface="Trebuchet MS"/>
              </a:rPr>
              <a:t>simple </a:t>
            </a:r>
            <a:r>
              <a:rPr dirty="0" sz="1200" spc="25">
                <a:latin typeface="Trebuchet MS"/>
                <a:cs typeface="Trebuchet MS"/>
              </a:rPr>
              <a:t>functions </a:t>
            </a:r>
            <a:r>
              <a:rPr dirty="0" sz="1200">
                <a:latin typeface="Trebuchet MS"/>
                <a:cs typeface="Trebuchet MS"/>
              </a:rPr>
              <a:t>in </a:t>
            </a:r>
            <a:r>
              <a:rPr dirty="0" sz="1200" spc="20">
                <a:latin typeface="Trebuchet MS"/>
                <a:cs typeface="Trebuchet MS"/>
              </a:rPr>
              <a:t>passport-local-mongoose. </a:t>
            </a:r>
            <a:r>
              <a:rPr dirty="0" sz="1200" spc="15">
                <a:latin typeface="Trebuchet MS"/>
                <a:cs typeface="Trebuchet MS"/>
              </a:rPr>
              <a:t>They</a:t>
            </a:r>
            <a:r>
              <a:rPr dirty="0" sz="1200" spc="2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35">
                <a:latin typeface="Trebuchet MS"/>
                <a:cs typeface="Trebuchet MS"/>
              </a:rPr>
              <a:t>setPassword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function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changePassword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functions.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Normally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setPassword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used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when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user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forgot 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password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changePassword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used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when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user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wants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change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password.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49" y="1983485"/>
            <a:ext cx="16852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latin typeface="Trebuchet MS"/>
                <a:cs typeface="Trebuchet MS"/>
              </a:rPr>
              <a:t>for </a:t>
            </a:r>
            <a:r>
              <a:rPr dirty="0" sz="1200" spc="30">
                <a:latin typeface="Trebuchet MS"/>
                <a:cs typeface="Trebuchet MS"/>
              </a:rPr>
              <a:t>setPassword code</a:t>
            </a:r>
            <a:r>
              <a:rPr dirty="0" sz="1200" spc="-26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is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04228"/>
              <a:ext cx="9144000" cy="4489450"/>
            </a:xfrm>
            <a:custGeom>
              <a:avLst/>
              <a:gdLst/>
              <a:ahLst/>
              <a:cxnLst/>
              <a:rect l="l" t="t" r="r" b="b"/>
              <a:pathLst>
                <a:path w="9144000" h="4489450">
                  <a:moveTo>
                    <a:pt x="9143987" y="0"/>
                  </a:moveTo>
                  <a:lnTo>
                    <a:pt x="0" y="0"/>
                  </a:lnTo>
                  <a:lnTo>
                    <a:pt x="0" y="4489196"/>
                  </a:lnTo>
                  <a:lnTo>
                    <a:pt x="9143987" y="4489196"/>
                  </a:lnTo>
                  <a:lnTo>
                    <a:pt x="9143987" y="0"/>
                  </a:lnTo>
                  <a:close/>
                </a:path>
              </a:pathLst>
            </a:custGeom>
            <a:solidFill>
              <a:srgbClr val="EFC7C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8248" y="357708"/>
            <a:ext cx="4408170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0">
                <a:solidFill>
                  <a:srgbClr val="822836"/>
                </a:solidFill>
              </a:rPr>
              <a:t>Terminologies</a:t>
            </a:r>
            <a:r>
              <a:rPr dirty="0" spc="-100">
                <a:solidFill>
                  <a:srgbClr val="822836"/>
                </a:solidFill>
              </a:rPr>
              <a:t> </a:t>
            </a:r>
            <a:r>
              <a:rPr dirty="0" spc="50">
                <a:solidFill>
                  <a:srgbClr val="822836"/>
                </a:solidFill>
              </a:rPr>
              <a:t>associated</a:t>
            </a:r>
            <a:r>
              <a:rPr dirty="0" spc="-105">
                <a:solidFill>
                  <a:srgbClr val="822836"/>
                </a:solidFill>
              </a:rPr>
              <a:t> </a:t>
            </a:r>
            <a:r>
              <a:rPr dirty="0">
                <a:solidFill>
                  <a:srgbClr val="822836"/>
                </a:solidFill>
              </a:rPr>
              <a:t>with</a:t>
            </a:r>
            <a:r>
              <a:rPr dirty="0" spc="-105">
                <a:solidFill>
                  <a:srgbClr val="822836"/>
                </a:solidFill>
              </a:rPr>
              <a:t> </a:t>
            </a:r>
            <a:r>
              <a:rPr dirty="0" spc="65">
                <a:solidFill>
                  <a:srgbClr val="822836"/>
                </a:solidFill>
              </a:rPr>
              <a:t>API</a:t>
            </a:r>
            <a:r>
              <a:rPr dirty="0" spc="-50">
                <a:solidFill>
                  <a:srgbClr val="822836"/>
                </a:solidFill>
              </a:rPr>
              <a:t> </a:t>
            </a:r>
            <a:r>
              <a:rPr dirty="0" spc="20">
                <a:solidFill>
                  <a:srgbClr val="822836"/>
                </a:solidFill>
              </a:rPr>
              <a:t>development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4241" y="725576"/>
            <a:ext cx="6953250" cy="2334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100"/>
              </a:spcBef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5" b="1">
                <a:latin typeface="Trebuchet MS"/>
                <a:cs typeface="Trebuchet MS"/>
              </a:rPr>
              <a:t>Latency</a:t>
            </a:r>
            <a:endParaRPr sz="1200">
              <a:latin typeface="Trebuchet MS"/>
              <a:cs typeface="Trebuchet MS"/>
            </a:endParaRPr>
          </a:p>
          <a:p>
            <a:pPr marL="273050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time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taken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process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request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respond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called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Latency.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rebuchet MS"/>
              <a:cs typeface="Trebuchet MS"/>
            </a:endParaRPr>
          </a:p>
          <a:p>
            <a:pPr marL="273050" indent="-260985">
              <a:lnSpc>
                <a:spcPct val="100000"/>
              </a:lnSpc>
              <a:spcBef>
                <a:spcPts val="5"/>
              </a:spcBef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20" b="1">
                <a:latin typeface="Trebuchet MS"/>
                <a:cs typeface="Trebuchet MS"/>
              </a:rPr>
              <a:t>Rate-limiting</a:t>
            </a:r>
            <a:endParaRPr sz="1200">
              <a:latin typeface="Trebuchet MS"/>
              <a:cs typeface="Trebuchet MS"/>
            </a:endParaRPr>
          </a:p>
          <a:p>
            <a:pPr marL="273050" marR="5080">
              <a:lnSpc>
                <a:spcPct val="100000"/>
              </a:lnSpc>
              <a:spcBef>
                <a:spcPts val="105"/>
              </a:spcBef>
            </a:pP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process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controlling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rate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incoming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well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outgoing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trafﬁc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called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rate-limiting.  </a:t>
            </a:r>
            <a:r>
              <a:rPr dirty="0" sz="1200" spc="-50">
                <a:latin typeface="Trebuchet MS"/>
                <a:cs typeface="Trebuchet MS"/>
              </a:rPr>
              <a:t>It’s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also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deﬁned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total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number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requests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user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hits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API.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rebuchet MS"/>
              <a:cs typeface="Trebuchet MS"/>
            </a:endParaRPr>
          </a:p>
          <a:p>
            <a:pPr marL="273050" indent="-260985">
              <a:lnSpc>
                <a:spcPct val="100000"/>
              </a:lnSpc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55" b="1">
                <a:latin typeface="Trebuchet MS"/>
                <a:cs typeface="Trebuchet MS"/>
              </a:rPr>
              <a:t>API</a:t>
            </a:r>
            <a:r>
              <a:rPr dirty="0" sz="1200" spc="-80" b="1">
                <a:latin typeface="Trebuchet MS"/>
                <a:cs typeface="Trebuchet MS"/>
              </a:rPr>
              <a:t> </a:t>
            </a:r>
            <a:r>
              <a:rPr dirty="0" sz="1200" spc="10" b="1">
                <a:latin typeface="Trebuchet MS"/>
                <a:cs typeface="Trebuchet MS"/>
              </a:rPr>
              <a:t>Throttling</a:t>
            </a:r>
            <a:endParaRPr sz="1200">
              <a:latin typeface="Trebuchet MS"/>
              <a:cs typeface="Trebuchet MS"/>
            </a:endParaRPr>
          </a:p>
          <a:p>
            <a:pPr marL="273050">
              <a:lnSpc>
                <a:spcPct val="100000"/>
              </a:lnSpc>
            </a:pP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throttling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refers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process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usage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APIs</a:t>
            </a:r>
            <a:r>
              <a:rPr dirty="0" sz="1200" spc="15">
                <a:latin typeface="Trebuchet MS"/>
                <a:cs typeface="Trebuchet MS"/>
              </a:rPr>
              <a:t> by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consumers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controlled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endParaRPr sz="1200">
              <a:latin typeface="Trebuchet MS"/>
              <a:cs typeface="Trebuchet MS"/>
            </a:endParaRPr>
          </a:p>
          <a:p>
            <a:pPr marL="273050">
              <a:lnSpc>
                <a:spcPct val="100000"/>
              </a:lnSpc>
            </a:pPr>
            <a:r>
              <a:rPr dirty="0" sz="1200" spc="40">
                <a:latin typeface="Trebuchet MS"/>
                <a:cs typeface="Trebuchet MS"/>
              </a:rPr>
              <a:t>speciﬁc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duration.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0" y="326136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483" y="0"/>
                  </a:moveTo>
                  <a:lnTo>
                    <a:pt x="0" y="0"/>
                  </a:lnTo>
                  <a:lnTo>
                    <a:pt x="0" y="353301"/>
                  </a:lnTo>
                  <a:lnTo>
                    <a:pt x="135483" y="35330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54" y="154685"/>
            <a:ext cx="4067810" cy="8839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//user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your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result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from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userschema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using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mongoose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id</a:t>
            </a:r>
            <a:endParaRPr sz="1200">
              <a:latin typeface="Trebuchet MS"/>
              <a:cs typeface="Trebuchet MS"/>
            </a:endParaRPr>
          </a:p>
          <a:p>
            <a:pPr marL="50800">
              <a:lnSpc>
                <a:spcPct val="100000"/>
              </a:lnSpc>
              <a:spcBef>
                <a:spcPts val="994"/>
              </a:spcBef>
            </a:pPr>
            <a:r>
              <a:rPr dirty="0" sz="1200" spc="-5">
                <a:latin typeface="Trebuchet MS"/>
                <a:cs typeface="Trebuchet MS"/>
              </a:rPr>
              <a:t>user.setPassword(req.body.password,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function(err,user){</a:t>
            </a:r>
            <a:r>
              <a:rPr dirty="0" sz="1200" spc="-210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..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20">
                <a:latin typeface="Trebuchet MS"/>
                <a:cs typeface="Trebuchet MS"/>
              </a:rPr>
              <a:t>For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changePassword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54" y="1617726"/>
            <a:ext cx="5914390" cy="8839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//user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your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result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from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userschema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using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mongoose</a:t>
            </a:r>
            <a:r>
              <a:rPr dirty="0" sz="1200" spc="5">
                <a:latin typeface="Trebuchet MS"/>
                <a:cs typeface="Trebuchet MS"/>
              </a:rPr>
              <a:t> id</a:t>
            </a:r>
            <a:endParaRPr sz="1200">
              <a:latin typeface="Trebuchet MS"/>
              <a:cs typeface="Trebuchet MS"/>
            </a:endParaRPr>
          </a:p>
          <a:p>
            <a:pPr marL="86995">
              <a:lnSpc>
                <a:spcPct val="100000"/>
              </a:lnSpc>
              <a:spcBef>
                <a:spcPts val="994"/>
              </a:spcBef>
            </a:pPr>
            <a:r>
              <a:rPr dirty="0" sz="1200">
                <a:latin typeface="Trebuchet MS"/>
                <a:cs typeface="Trebuchet MS"/>
              </a:rPr>
              <a:t>user.changePassword(req.body.oldpassword, </a:t>
            </a:r>
            <a:r>
              <a:rPr dirty="0" sz="1200" spc="-10">
                <a:latin typeface="Trebuchet MS"/>
                <a:cs typeface="Trebuchet MS"/>
              </a:rPr>
              <a:t>req.body.newpassword, </a:t>
            </a:r>
            <a:r>
              <a:rPr dirty="0" sz="1200" spc="-5">
                <a:latin typeface="Trebuchet MS"/>
                <a:cs typeface="Trebuchet MS"/>
              </a:rPr>
              <a:t>function(err)</a:t>
            </a:r>
            <a:r>
              <a:rPr dirty="0" sz="1200" spc="-204">
                <a:latin typeface="Trebuchet MS"/>
                <a:cs typeface="Trebuchet MS"/>
              </a:rPr>
              <a:t> </a:t>
            </a:r>
            <a:r>
              <a:rPr dirty="0" sz="1200" spc="-130">
                <a:latin typeface="Trebuchet MS"/>
                <a:cs typeface="Trebuchet MS"/>
              </a:rPr>
              <a:t>...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40">
                <a:latin typeface="Trebuchet MS"/>
                <a:cs typeface="Trebuchet MS"/>
              </a:rPr>
              <a:t>You</a:t>
            </a:r>
            <a:r>
              <a:rPr dirty="0" sz="1200" spc="-22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directly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call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them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your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router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ﬁles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54" y="2920707"/>
            <a:ext cx="5169535" cy="571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0"/>
              </a:lnSpc>
              <a:spcBef>
                <a:spcPts val="100"/>
              </a:spcBef>
            </a:pPr>
            <a:r>
              <a:rPr dirty="0" sz="1800" spc="-80">
                <a:latin typeface="Verdana"/>
                <a:cs typeface="Verdana"/>
              </a:rPr>
              <a:t>Git </a:t>
            </a:r>
            <a:r>
              <a:rPr dirty="0" sz="1800" spc="-55">
                <a:latin typeface="Verdana"/>
                <a:cs typeface="Verdana"/>
              </a:rPr>
              <a:t>hub </a:t>
            </a:r>
            <a:r>
              <a:rPr dirty="0" sz="1800" spc="-65">
                <a:latin typeface="Verdana"/>
                <a:cs typeface="Verdana"/>
              </a:rPr>
              <a:t>link </a:t>
            </a:r>
            <a:r>
              <a:rPr dirty="0" sz="1800" spc="-250">
                <a:latin typeface="Verdana"/>
                <a:cs typeface="Verdana"/>
              </a:rPr>
              <a:t>:</a:t>
            </a:r>
            <a:r>
              <a:rPr dirty="0" sz="1800" spc="-10">
                <a:latin typeface="Verdana"/>
                <a:cs typeface="Verdana"/>
              </a:rPr>
              <a:t> </a:t>
            </a:r>
            <a:r>
              <a:rPr dirty="0" sz="1800" spc="220">
                <a:latin typeface="Verdana"/>
                <a:cs typeface="Verdana"/>
              </a:rPr>
              <a:t>-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ts val="2150"/>
              </a:lnSpc>
            </a:pPr>
            <a:r>
              <a:rPr dirty="0" sz="1800" spc="-75">
                <a:latin typeface="Carlito"/>
                <a:cs typeface="Carlito"/>
              </a:rPr>
              <a:t>https://github.com/gurusankar11/Group_6_FSD_Batch_A53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9" y="713600"/>
            <a:ext cx="7583170" cy="2400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42570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latin typeface="Trebuchet MS"/>
                <a:cs typeface="Trebuchet MS"/>
              </a:rPr>
              <a:t>There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many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tools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available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when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comes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development.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Some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fo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most</a:t>
            </a:r>
            <a:r>
              <a:rPr dirty="0" sz="1200" spc="5">
                <a:latin typeface="Trebuchet MS"/>
                <a:cs typeface="Trebuchet MS"/>
              </a:rPr>
              <a:t> prominent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tools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  products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developers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use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development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below: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rebuchet MS"/>
              <a:cs typeface="Trebuchet MS"/>
            </a:endParaRPr>
          </a:p>
          <a:p>
            <a:pPr marL="299085" indent="-261620">
              <a:lnSpc>
                <a:spcPct val="100000"/>
              </a:lnSpc>
              <a:spcBef>
                <a:spcPts val="5"/>
              </a:spcBef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25" b="1">
                <a:latin typeface="Trebuchet MS"/>
                <a:cs typeface="Trebuchet MS"/>
              </a:rPr>
              <a:t>Apigee</a:t>
            </a:r>
            <a:endParaRPr sz="1200">
              <a:latin typeface="Trebuchet MS"/>
              <a:cs typeface="Trebuchet MS"/>
            </a:endParaRPr>
          </a:p>
          <a:p>
            <a:pPr marL="299085" marR="151130">
              <a:lnSpc>
                <a:spcPct val="100000"/>
              </a:lnSpc>
            </a:pPr>
            <a:r>
              <a:rPr dirty="0" sz="1200" spc="40">
                <a:latin typeface="Trebuchet MS"/>
                <a:cs typeface="Trebuchet MS"/>
              </a:rPr>
              <a:t>Apigee </a:t>
            </a:r>
            <a:r>
              <a:rPr dirty="0" sz="1200" spc="20">
                <a:latin typeface="Trebuchet MS"/>
                <a:cs typeface="Trebuchet MS"/>
              </a:rPr>
              <a:t>is an </a:t>
            </a:r>
            <a:r>
              <a:rPr dirty="0" sz="1200" spc="55">
                <a:latin typeface="Trebuchet MS"/>
                <a:cs typeface="Trebuchet MS"/>
              </a:rPr>
              <a:t>API </a:t>
            </a:r>
            <a:r>
              <a:rPr dirty="0" sz="1200" spc="10">
                <a:latin typeface="Trebuchet MS"/>
                <a:cs typeface="Trebuchet MS"/>
              </a:rPr>
              <a:t>development </a:t>
            </a:r>
            <a:r>
              <a:rPr dirty="0" sz="1200" spc="25">
                <a:latin typeface="Trebuchet MS"/>
                <a:cs typeface="Trebuchet MS"/>
              </a:rPr>
              <a:t>management </a:t>
            </a:r>
            <a:r>
              <a:rPr dirty="0" sz="1200" spc="10">
                <a:latin typeface="Trebuchet MS"/>
                <a:cs typeface="Trebuchet MS"/>
              </a:rPr>
              <a:t>tool </a:t>
            </a:r>
            <a:r>
              <a:rPr dirty="0" sz="1200" spc="15">
                <a:latin typeface="Trebuchet MS"/>
                <a:cs typeface="Trebuchet MS"/>
              </a:rPr>
              <a:t>by </a:t>
            </a:r>
            <a:r>
              <a:rPr dirty="0" sz="1200" spc="10">
                <a:latin typeface="Trebuchet MS"/>
                <a:cs typeface="Trebuchet MS"/>
              </a:rPr>
              <a:t>Google. </a:t>
            </a:r>
            <a:r>
              <a:rPr dirty="0" sz="1200" spc="15">
                <a:latin typeface="Trebuchet MS"/>
                <a:cs typeface="Trebuchet MS"/>
              </a:rPr>
              <a:t>This </a:t>
            </a:r>
            <a:r>
              <a:rPr dirty="0" sz="1200" spc="10">
                <a:latin typeface="Trebuchet MS"/>
                <a:cs typeface="Trebuchet MS"/>
              </a:rPr>
              <a:t>tool </a:t>
            </a:r>
            <a:r>
              <a:rPr dirty="0" sz="1200" spc="20">
                <a:latin typeface="Trebuchet MS"/>
                <a:cs typeface="Trebuchet MS"/>
              </a:rPr>
              <a:t>is </a:t>
            </a:r>
            <a:r>
              <a:rPr dirty="0" sz="1200" spc="15">
                <a:latin typeface="Trebuchet MS"/>
                <a:cs typeface="Trebuchet MS"/>
              </a:rPr>
              <a:t>helpful </a:t>
            </a:r>
            <a:r>
              <a:rPr dirty="0" sz="1200" spc="25">
                <a:latin typeface="Trebuchet MS"/>
                <a:cs typeface="Trebuchet MS"/>
              </a:rPr>
              <a:t>when </a:t>
            </a:r>
            <a:r>
              <a:rPr dirty="0" sz="1200">
                <a:latin typeface="Trebuchet MS"/>
                <a:cs typeface="Trebuchet MS"/>
              </a:rPr>
              <a:t>a </a:t>
            </a:r>
            <a:r>
              <a:rPr dirty="0" sz="1200" spc="30">
                <a:latin typeface="Trebuchet MS"/>
                <a:cs typeface="Trebuchet MS"/>
              </a:rPr>
              <a:t>company </a:t>
            </a:r>
            <a:r>
              <a:rPr dirty="0" sz="1200" spc="20">
                <a:latin typeface="Trebuchet MS"/>
                <a:cs typeface="Trebuchet MS"/>
              </a:rPr>
              <a:t>is  updating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their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legacy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apps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or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facilitating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transfer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between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apps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services.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Apart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from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that,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90">
                <a:latin typeface="Trebuchet MS"/>
                <a:cs typeface="Trebuchet MS"/>
              </a:rPr>
              <a:t>it’s  </a:t>
            </a:r>
            <a:r>
              <a:rPr dirty="0" sz="1200" spc="25">
                <a:latin typeface="Trebuchet MS"/>
                <a:cs typeface="Trebuchet MS"/>
              </a:rPr>
              <a:t>also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useful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when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developer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building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connected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apps.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 marL="299085" indent="-261620">
              <a:lnSpc>
                <a:spcPct val="100000"/>
              </a:lnSpc>
              <a:spcBef>
                <a:spcPts val="835"/>
              </a:spcBef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15" b="1">
                <a:latin typeface="Trebuchet MS"/>
                <a:cs typeface="Trebuchet MS"/>
              </a:rPr>
              <a:t>Dredd</a:t>
            </a:r>
            <a:endParaRPr sz="1200">
              <a:latin typeface="Trebuchet MS"/>
              <a:cs typeface="Trebuchet MS"/>
            </a:endParaRPr>
          </a:p>
          <a:p>
            <a:pPr marL="299085" marR="5080">
              <a:lnSpc>
                <a:spcPct val="100000"/>
              </a:lnSpc>
            </a:pPr>
            <a:r>
              <a:rPr dirty="0" sz="1200" spc="25">
                <a:latin typeface="Trebuchet MS"/>
                <a:cs typeface="Trebuchet MS"/>
              </a:rPr>
              <a:t>Dredd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HTTP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25">
                <a:latin typeface="Trebuchet MS"/>
                <a:cs typeface="Trebuchet MS"/>
              </a:rPr>
              <a:t> testing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framework.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used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validate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description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backend.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It  </a:t>
            </a:r>
            <a:r>
              <a:rPr dirty="0" sz="1200" spc="25">
                <a:latin typeface="Trebuchet MS"/>
                <a:cs typeface="Trebuchet MS"/>
              </a:rPr>
              <a:t>also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goes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through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API’s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description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thoroughly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along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determining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if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validated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or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not.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8248" y="357708"/>
            <a:ext cx="2425065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solidFill>
                  <a:srgbClr val="213668"/>
                </a:solidFill>
              </a:rPr>
              <a:t>Tools </a:t>
            </a:r>
            <a:r>
              <a:rPr dirty="0" spc="10">
                <a:solidFill>
                  <a:srgbClr val="213668"/>
                </a:solidFill>
              </a:rPr>
              <a:t>for </a:t>
            </a:r>
            <a:r>
              <a:rPr dirty="0" spc="85">
                <a:solidFill>
                  <a:srgbClr val="213668"/>
                </a:solidFill>
              </a:rPr>
              <a:t>API</a:t>
            </a:r>
            <a:r>
              <a:rPr dirty="0" spc="-225">
                <a:solidFill>
                  <a:srgbClr val="213668"/>
                </a:solidFill>
              </a:rPr>
              <a:t> </a:t>
            </a:r>
            <a:r>
              <a:rPr dirty="0" spc="15">
                <a:solidFill>
                  <a:srgbClr val="213668"/>
                </a:solidFill>
              </a:rPr>
              <a:t>development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34242" y="737984"/>
            <a:ext cx="7585075" cy="3065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100"/>
              </a:spcBef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50" b="1">
                <a:latin typeface="Trebuchet MS"/>
                <a:cs typeface="Trebuchet MS"/>
              </a:rPr>
              <a:t>A</a:t>
            </a:r>
            <a:r>
              <a:rPr dirty="0" sz="1200" spc="50" b="1">
                <a:latin typeface="Trebuchet MS"/>
                <a:cs typeface="Trebuchet MS"/>
              </a:rPr>
              <a:t>PIMatic</a:t>
            </a:r>
            <a:endParaRPr sz="1200">
              <a:latin typeface="Trebuchet MS"/>
              <a:cs typeface="Trebuchet MS"/>
            </a:endParaRPr>
          </a:p>
          <a:p>
            <a:pPr marL="273050" marR="270510">
              <a:lnSpc>
                <a:spcPct val="100000"/>
              </a:lnSpc>
            </a:pPr>
            <a:r>
              <a:rPr dirty="0" sz="1200" spc="50">
                <a:latin typeface="Trebuchet MS"/>
                <a:cs typeface="Trebuchet MS"/>
              </a:rPr>
              <a:t>APIMatic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developer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experience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platform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website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APIs.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Developers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use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generate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95">
                <a:latin typeface="Trebuchet MS"/>
                <a:cs typeface="Trebuchet MS"/>
              </a:rPr>
              <a:t>SDKs</a:t>
            </a:r>
            <a:r>
              <a:rPr dirty="0" sz="1200" spc="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  </a:t>
            </a:r>
            <a:r>
              <a:rPr dirty="0" sz="1200">
                <a:latin typeface="Trebuchet MS"/>
                <a:cs typeface="Trebuchet MS"/>
              </a:rPr>
              <a:t>their</a:t>
            </a:r>
            <a:r>
              <a:rPr dirty="0" sz="1200" spc="-18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APIs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10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platforms.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Furthermore,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it’s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also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keep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sync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updates.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273050" marR="258445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tool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also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enables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developers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convert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descriptions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into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multiple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formats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such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WADL,  Swagger,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RAML,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OAI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format,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IO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Docs,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Blueprint,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85">
                <a:latin typeface="Trebuchet MS"/>
                <a:cs typeface="Trebuchet MS"/>
              </a:rPr>
              <a:t>HAR</a:t>
            </a:r>
            <a:r>
              <a:rPr dirty="0" sz="1200" spc="80">
                <a:latin typeface="Trebuchet MS"/>
                <a:cs typeface="Trebuchet MS"/>
              </a:rPr>
              <a:t> </a:t>
            </a:r>
            <a:r>
              <a:rPr dirty="0" sz="1200" spc="-80">
                <a:latin typeface="Trebuchet MS"/>
                <a:cs typeface="Trebuchet MS"/>
              </a:rPr>
              <a:t>1.4,</a:t>
            </a:r>
            <a:r>
              <a:rPr dirty="0" sz="1200" spc="-1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Postman</a:t>
            </a:r>
            <a:r>
              <a:rPr dirty="0" sz="1200" spc="5">
                <a:latin typeface="Trebuchet MS"/>
                <a:cs typeface="Trebuchet MS"/>
              </a:rPr>
              <a:t> Collections,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etc.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rebuchet MS"/>
              <a:cs typeface="Trebuchet MS"/>
            </a:endParaRPr>
          </a:p>
          <a:p>
            <a:pPr marL="273050" indent="-260985">
              <a:lnSpc>
                <a:spcPct val="100000"/>
              </a:lnSpc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25" b="1">
                <a:latin typeface="Trebuchet MS"/>
                <a:cs typeface="Trebuchet MS"/>
              </a:rPr>
              <a:t>Sandbox</a:t>
            </a:r>
            <a:endParaRPr sz="1200">
              <a:latin typeface="Trebuchet MS"/>
              <a:cs typeface="Trebuchet MS"/>
            </a:endParaRPr>
          </a:p>
          <a:p>
            <a:pPr marL="273050" marR="5080">
              <a:lnSpc>
                <a:spcPct val="100000"/>
              </a:lnSpc>
            </a:pPr>
            <a:r>
              <a:rPr dirty="0" sz="1200" spc="50">
                <a:latin typeface="Trebuchet MS"/>
                <a:cs typeface="Trebuchet MS"/>
              </a:rPr>
              <a:t>Sandbox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offers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quick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and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easy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mock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RESTful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from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>
                <a:latin typeface="Trebuchet MS"/>
                <a:cs typeface="Trebuchet MS"/>
              </a:rPr>
              <a:t> deﬁnitions.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also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reduces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risk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cost  </a:t>
            </a:r>
            <a:r>
              <a:rPr dirty="0" sz="1200" spc="25">
                <a:latin typeface="Trebuchet MS"/>
                <a:cs typeface="Trebuchet MS"/>
              </a:rPr>
              <a:t>associated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third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party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calling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during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testing.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Trebuchet MS"/>
              <a:cs typeface="Trebuchet MS"/>
            </a:endParaRPr>
          </a:p>
          <a:p>
            <a:pPr marL="273050" indent="-260985">
              <a:lnSpc>
                <a:spcPct val="100000"/>
              </a:lnSpc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20" b="1">
                <a:latin typeface="Trebuchet MS"/>
                <a:cs typeface="Trebuchet MS"/>
              </a:rPr>
              <a:t>Postman</a:t>
            </a:r>
            <a:endParaRPr sz="1200">
              <a:latin typeface="Trebuchet MS"/>
              <a:cs typeface="Trebuchet MS"/>
            </a:endParaRPr>
          </a:p>
          <a:p>
            <a:pPr marL="273050" marR="8763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latin typeface="Trebuchet MS"/>
                <a:cs typeface="Trebuchet MS"/>
              </a:rPr>
              <a:t>Postman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enables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app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developers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evaluate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performance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documenting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testing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it.  </a:t>
            </a:r>
            <a:r>
              <a:rPr dirty="0" sz="1200" spc="-50">
                <a:latin typeface="Trebuchet MS"/>
                <a:cs typeface="Trebuchet MS"/>
              </a:rPr>
              <a:t>It’s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also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interactive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tool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set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up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automation.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8248" y="357708"/>
            <a:ext cx="2425065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solidFill>
                  <a:srgbClr val="213668"/>
                </a:solidFill>
              </a:rPr>
              <a:t>Tools </a:t>
            </a:r>
            <a:r>
              <a:rPr dirty="0" spc="10">
                <a:solidFill>
                  <a:srgbClr val="213668"/>
                </a:solidFill>
              </a:rPr>
              <a:t>for </a:t>
            </a:r>
            <a:r>
              <a:rPr dirty="0" spc="85">
                <a:solidFill>
                  <a:srgbClr val="213668"/>
                </a:solidFill>
              </a:rPr>
              <a:t>API</a:t>
            </a:r>
            <a:r>
              <a:rPr dirty="0" spc="-225">
                <a:solidFill>
                  <a:srgbClr val="213668"/>
                </a:solidFill>
              </a:rPr>
              <a:t> </a:t>
            </a:r>
            <a:r>
              <a:rPr dirty="0" spc="15">
                <a:solidFill>
                  <a:srgbClr val="213668"/>
                </a:solidFill>
              </a:rPr>
              <a:t>development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34242" y="737984"/>
            <a:ext cx="7603490" cy="2425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100"/>
              </a:spcBef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45" b="1">
                <a:latin typeface="Trebuchet MS"/>
                <a:cs typeface="Trebuchet MS"/>
              </a:rPr>
              <a:t>S</a:t>
            </a:r>
            <a:r>
              <a:rPr dirty="0" sz="1200" spc="45" b="1">
                <a:latin typeface="Trebuchet MS"/>
                <a:cs typeface="Trebuchet MS"/>
              </a:rPr>
              <a:t>oapUI</a:t>
            </a:r>
            <a:endParaRPr sz="1200">
              <a:latin typeface="Trebuchet MS"/>
              <a:cs typeface="Trebuchet MS"/>
            </a:endParaRPr>
          </a:p>
          <a:p>
            <a:pPr algn="just" marL="273050" marR="399415">
              <a:lnSpc>
                <a:spcPct val="100000"/>
              </a:lnSpc>
            </a:pPr>
            <a:r>
              <a:rPr dirty="0" sz="1200" spc="50">
                <a:latin typeface="Trebuchet MS"/>
                <a:cs typeface="Trebuchet MS"/>
              </a:rPr>
              <a:t>SoapUI </a:t>
            </a:r>
            <a:r>
              <a:rPr dirty="0" sz="1200" spc="20">
                <a:latin typeface="Trebuchet MS"/>
                <a:cs typeface="Trebuchet MS"/>
              </a:rPr>
              <a:t>is an </a:t>
            </a:r>
            <a:r>
              <a:rPr dirty="0" sz="1200" spc="30">
                <a:latin typeface="Trebuchet MS"/>
                <a:cs typeface="Trebuchet MS"/>
              </a:rPr>
              <a:t>open-source </a:t>
            </a:r>
            <a:r>
              <a:rPr dirty="0" sz="1200" spc="25">
                <a:latin typeface="Trebuchet MS"/>
                <a:cs typeface="Trebuchet MS"/>
              </a:rPr>
              <a:t>testing </a:t>
            </a:r>
            <a:r>
              <a:rPr dirty="0" sz="1200" spc="-30">
                <a:latin typeface="Trebuchet MS"/>
                <a:cs typeface="Trebuchet MS"/>
              </a:rPr>
              <a:t>tool. </a:t>
            </a:r>
            <a:r>
              <a:rPr dirty="0" sz="1200" spc="-5">
                <a:latin typeface="Trebuchet MS"/>
                <a:cs typeface="Trebuchet MS"/>
              </a:rPr>
              <a:t>It </a:t>
            </a:r>
            <a:r>
              <a:rPr dirty="0" sz="1200" spc="25">
                <a:latin typeface="Trebuchet MS"/>
                <a:cs typeface="Trebuchet MS"/>
              </a:rPr>
              <a:t>can </a:t>
            </a:r>
            <a:r>
              <a:rPr dirty="0" sz="1200">
                <a:latin typeface="Trebuchet MS"/>
                <a:cs typeface="Trebuchet MS"/>
              </a:rPr>
              <a:t>operate </a:t>
            </a:r>
            <a:r>
              <a:rPr dirty="0" sz="1200" spc="20">
                <a:latin typeface="Trebuchet MS"/>
                <a:cs typeface="Trebuchet MS"/>
              </a:rPr>
              <a:t>on </a:t>
            </a:r>
            <a:r>
              <a:rPr dirty="0" sz="1200" spc="15">
                <a:latin typeface="Trebuchet MS"/>
                <a:cs typeface="Trebuchet MS"/>
              </a:rPr>
              <a:t>cross-platforms. </a:t>
            </a:r>
            <a:r>
              <a:rPr dirty="0" sz="1200">
                <a:latin typeface="Trebuchet MS"/>
                <a:cs typeface="Trebuchet MS"/>
              </a:rPr>
              <a:t>Furthermore, </a:t>
            </a:r>
            <a:r>
              <a:rPr dirty="0" sz="1200" spc="-20">
                <a:latin typeface="Trebuchet MS"/>
                <a:cs typeface="Trebuchet MS"/>
              </a:rPr>
              <a:t>it </a:t>
            </a:r>
            <a:r>
              <a:rPr dirty="0" sz="1200" spc="25">
                <a:latin typeface="Trebuchet MS"/>
                <a:cs typeface="Trebuchet MS"/>
              </a:rPr>
              <a:t>can </a:t>
            </a:r>
            <a:r>
              <a:rPr dirty="0" sz="1200" spc="30">
                <a:latin typeface="Trebuchet MS"/>
                <a:cs typeface="Trebuchet MS"/>
              </a:rPr>
              <a:t>also  </a:t>
            </a:r>
            <a:r>
              <a:rPr dirty="0" sz="1200" spc="10">
                <a:latin typeface="Trebuchet MS"/>
                <a:cs typeface="Trebuchet MS"/>
              </a:rPr>
              <a:t>automate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both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functional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non-functional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tests.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It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used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regression,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compliance,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executing,  </a:t>
            </a:r>
            <a:r>
              <a:rPr dirty="0" sz="1200" spc="-20">
                <a:latin typeface="Trebuchet MS"/>
                <a:cs typeface="Trebuchet MS"/>
              </a:rPr>
              <a:t>security,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load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tests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Web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APIs.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rebuchet MS"/>
              <a:cs typeface="Trebuchet MS"/>
            </a:endParaRPr>
          </a:p>
          <a:p>
            <a:pPr marL="273050" indent="-260985">
              <a:lnSpc>
                <a:spcPct val="100000"/>
              </a:lnSpc>
              <a:spcBef>
                <a:spcPts val="5"/>
              </a:spcBef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45" b="1">
                <a:latin typeface="Trebuchet MS"/>
                <a:cs typeface="Trebuchet MS"/>
              </a:rPr>
              <a:t>Swagger</a:t>
            </a:r>
            <a:endParaRPr sz="1200">
              <a:latin typeface="Trebuchet MS"/>
              <a:cs typeface="Trebuchet MS"/>
            </a:endParaRPr>
          </a:p>
          <a:p>
            <a:pPr marL="273050" marR="5080">
              <a:lnSpc>
                <a:spcPct val="100000"/>
              </a:lnSpc>
              <a:spcBef>
                <a:spcPts val="105"/>
              </a:spcBef>
            </a:pPr>
            <a:r>
              <a:rPr dirty="0" sz="1200" spc="65">
                <a:latin typeface="Trebuchet MS"/>
                <a:cs typeface="Trebuchet MS"/>
              </a:rPr>
              <a:t>Swagger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open-source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framework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used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1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development.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Big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technology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names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such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  </a:t>
            </a:r>
            <a:r>
              <a:rPr dirty="0" sz="1200" spc="10">
                <a:latin typeface="Trebuchet MS"/>
                <a:cs typeface="Trebuchet MS"/>
              </a:rPr>
              <a:t>GettyImages,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Apigee,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PayPal,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Microsoft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use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Swagger.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 marL="273050" indent="-260985">
              <a:lnSpc>
                <a:spcPct val="100000"/>
              </a:lnSpc>
              <a:spcBef>
                <a:spcPts val="835"/>
              </a:spcBef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-45" b="1">
                <a:latin typeface="Trebuchet MS"/>
                <a:cs typeface="Trebuchet MS"/>
              </a:rPr>
              <a:t>Jmeter</a:t>
            </a:r>
            <a:endParaRPr sz="1200">
              <a:latin typeface="Trebuchet MS"/>
              <a:cs typeface="Trebuchet MS"/>
            </a:endParaRPr>
          </a:p>
          <a:p>
            <a:pPr marL="273050">
              <a:lnSpc>
                <a:spcPct val="100000"/>
              </a:lnSpc>
              <a:spcBef>
                <a:spcPts val="95"/>
              </a:spcBef>
            </a:pPr>
            <a:r>
              <a:rPr dirty="0" sz="1200" spc="10">
                <a:latin typeface="Trebuchet MS"/>
                <a:cs typeface="Trebuchet MS"/>
              </a:rPr>
              <a:t>JMeter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open-source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software.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It’s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performance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testing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RESTful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API.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8248" y="357708"/>
            <a:ext cx="2425065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solidFill>
                  <a:srgbClr val="213668"/>
                </a:solidFill>
              </a:rPr>
              <a:t>Tools </a:t>
            </a:r>
            <a:r>
              <a:rPr dirty="0" spc="10">
                <a:solidFill>
                  <a:srgbClr val="213668"/>
                </a:solidFill>
              </a:rPr>
              <a:t>for </a:t>
            </a:r>
            <a:r>
              <a:rPr dirty="0" spc="85">
                <a:solidFill>
                  <a:srgbClr val="213668"/>
                </a:solidFill>
              </a:rPr>
              <a:t>API</a:t>
            </a:r>
            <a:r>
              <a:rPr dirty="0" spc="-225">
                <a:solidFill>
                  <a:srgbClr val="213668"/>
                </a:solidFill>
              </a:rPr>
              <a:t> </a:t>
            </a:r>
            <a:r>
              <a:rPr dirty="0" spc="15">
                <a:solidFill>
                  <a:srgbClr val="213668"/>
                </a:solidFill>
              </a:rPr>
              <a:t>development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02692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47"/>
                  </a:lnTo>
                  <a:lnTo>
                    <a:pt x="135483" y="344347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1772" y="1510283"/>
              <a:ext cx="175260" cy="375285"/>
            </a:xfrm>
            <a:custGeom>
              <a:avLst/>
              <a:gdLst/>
              <a:ahLst/>
              <a:cxnLst/>
              <a:rect l="l" t="t" r="r" b="b"/>
              <a:pathLst>
                <a:path w="175259" h="375285">
                  <a:moveTo>
                    <a:pt x="175259" y="0"/>
                  </a:moveTo>
                  <a:lnTo>
                    <a:pt x="0" y="0"/>
                  </a:lnTo>
                  <a:lnTo>
                    <a:pt x="0" y="374802"/>
                  </a:lnTo>
                  <a:lnTo>
                    <a:pt x="175259" y="374802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8" y="216623"/>
            <a:ext cx="8255000" cy="2917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30" b="1">
                <a:solidFill>
                  <a:srgbClr val="21366A"/>
                </a:solidFill>
                <a:latin typeface="Trebuchet MS"/>
                <a:cs typeface="Trebuchet MS"/>
              </a:rPr>
              <a:t>Must-have </a:t>
            </a:r>
            <a:r>
              <a:rPr dirty="0" sz="1300" spc="-5" b="1">
                <a:solidFill>
                  <a:srgbClr val="21366A"/>
                </a:solidFill>
                <a:latin typeface="Trebuchet MS"/>
                <a:cs typeface="Trebuchet MS"/>
              </a:rPr>
              <a:t>features </a:t>
            </a:r>
            <a:r>
              <a:rPr dirty="0" sz="1300" spc="-30" b="1">
                <a:solidFill>
                  <a:srgbClr val="21366A"/>
                </a:solidFill>
                <a:latin typeface="Trebuchet MS"/>
                <a:cs typeface="Trebuchet MS"/>
              </a:rPr>
              <a:t>in </a:t>
            </a:r>
            <a:r>
              <a:rPr dirty="0" sz="1300" spc="45" b="1">
                <a:solidFill>
                  <a:srgbClr val="21366A"/>
                </a:solidFill>
                <a:latin typeface="Trebuchet MS"/>
                <a:cs typeface="Trebuchet MS"/>
              </a:rPr>
              <a:t>API</a:t>
            </a:r>
            <a:r>
              <a:rPr dirty="0" sz="1300" spc="-245" b="1">
                <a:solidFill>
                  <a:srgbClr val="21366A"/>
                </a:solidFill>
                <a:latin typeface="Trebuchet MS"/>
                <a:cs typeface="Trebuchet MS"/>
              </a:rPr>
              <a:t> </a:t>
            </a:r>
            <a:r>
              <a:rPr dirty="0" sz="1300" spc="20" b="1">
                <a:solidFill>
                  <a:srgbClr val="21366A"/>
                </a:solidFill>
                <a:latin typeface="Trebuchet MS"/>
                <a:cs typeface="Trebuchet MS"/>
              </a:rPr>
              <a:t>design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350">
              <a:latin typeface="Trebuchet MS"/>
              <a:cs typeface="Trebuchet MS"/>
            </a:endParaRPr>
          </a:p>
          <a:p>
            <a:pPr algn="just" marL="12700" marR="702945">
              <a:lnSpc>
                <a:spcPct val="100000"/>
              </a:lnSpc>
            </a:pPr>
            <a:r>
              <a:rPr dirty="0" sz="1200" spc="25">
                <a:latin typeface="Trebuchet MS"/>
                <a:cs typeface="Trebuchet MS"/>
              </a:rPr>
              <a:t>Before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start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building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APIs,</a:t>
            </a:r>
            <a:r>
              <a:rPr dirty="0" sz="1200" spc="1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must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keep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few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points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your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mind.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These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points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act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catalyst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  </a:t>
            </a:r>
            <a:r>
              <a:rPr dirty="0" sz="1200" spc="15">
                <a:latin typeface="Trebuchet MS"/>
                <a:cs typeface="Trebuchet MS"/>
              </a:rPr>
              <a:t>your </a:t>
            </a:r>
            <a:r>
              <a:rPr dirty="0" sz="1200" spc="55">
                <a:latin typeface="Trebuchet MS"/>
                <a:cs typeface="Trebuchet MS"/>
              </a:rPr>
              <a:t>API </a:t>
            </a:r>
            <a:r>
              <a:rPr dirty="0" sz="1200" spc="10">
                <a:latin typeface="Trebuchet MS"/>
                <a:cs typeface="Trebuchet MS"/>
              </a:rPr>
              <a:t>development </a:t>
            </a:r>
            <a:r>
              <a:rPr dirty="0" sz="1200" spc="40">
                <a:latin typeface="Trebuchet MS"/>
                <a:cs typeface="Trebuchet MS"/>
              </a:rPr>
              <a:t>process </a:t>
            </a:r>
            <a:r>
              <a:rPr dirty="0" sz="1200" spc="25">
                <a:latin typeface="Trebuchet MS"/>
                <a:cs typeface="Trebuchet MS"/>
              </a:rPr>
              <a:t>and </a:t>
            </a:r>
            <a:r>
              <a:rPr dirty="0" sz="1200" spc="-5">
                <a:latin typeface="Trebuchet MS"/>
                <a:cs typeface="Trebuchet MS"/>
              </a:rPr>
              <a:t>will </a:t>
            </a:r>
            <a:r>
              <a:rPr dirty="0" sz="1200" spc="25">
                <a:latin typeface="Trebuchet MS"/>
                <a:cs typeface="Trebuchet MS"/>
              </a:rPr>
              <a:t>also </a:t>
            </a:r>
            <a:r>
              <a:rPr dirty="0" sz="1200" spc="15">
                <a:latin typeface="Trebuchet MS"/>
                <a:cs typeface="Trebuchet MS"/>
              </a:rPr>
              <a:t>help your </a:t>
            </a:r>
            <a:r>
              <a:rPr dirty="0" sz="1200" spc="10">
                <a:latin typeface="Trebuchet MS"/>
                <a:cs typeface="Trebuchet MS"/>
              </a:rPr>
              <a:t>team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25">
                <a:latin typeface="Trebuchet MS"/>
                <a:cs typeface="Trebuchet MS"/>
              </a:rPr>
              <a:t>stay </a:t>
            </a:r>
            <a:r>
              <a:rPr dirty="0" sz="1200" spc="20">
                <a:latin typeface="Trebuchet MS"/>
                <a:cs typeface="Trebuchet MS"/>
              </a:rPr>
              <a:t>on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40">
                <a:latin typeface="Trebuchet MS"/>
                <a:cs typeface="Trebuchet MS"/>
              </a:rPr>
              <a:t>same </a:t>
            </a:r>
            <a:r>
              <a:rPr dirty="0" sz="1200">
                <a:latin typeface="Trebuchet MS"/>
                <a:cs typeface="Trebuchet MS"/>
              </a:rPr>
              <a:t>page. </a:t>
            </a:r>
            <a:r>
              <a:rPr dirty="0" sz="1200" spc="-25">
                <a:latin typeface="Trebuchet MS"/>
                <a:cs typeface="Trebuchet MS"/>
              </a:rPr>
              <a:t>Let’s </a:t>
            </a:r>
            <a:r>
              <a:rPr dirty="0" sz="1200" spc="10">
                <a:latin typeface="Trebuchet MS"/>
                <a:cs typeface="Trebuchet MS"/>
              </a:rPr>
              <a:t>have </a:t>
            </a:r>
            <a:r>
              <a:rPr dirty="0" sz="1200">
                <a:latin typeface="Trebuchet MS"/>
                <a:cs typeface="Trebuchet MS"/>
              </a:rPr>
              <a:t>a </a:t>
            </a:r>
            <a:r>
              <a:rPr dirty="0" sz="1200" spc="15">
                <a:latin typeface="Trebuchet MS"/>
                <a:cs typeface="Trebuchet MS"/>
              </a:rPr>
              <a:t>look </a:t>
            </a:r>
            <a:r>
              <a:rPr dirty="0" sz="1200">
                <a:latin typeface="Trebuchet MS"/>
                <a:cs typeface="Trebuchet MS"/>
              </a:rPr>
              <a:t>at  </a:t>
            </a:r>
            <a:r>
              <a:rPr dirty="0" sz="1200" spc="30">
                <a:latin typeface="Trebuchet MS"/>
                <a:cs typeface="Trebuchet MS"/>
              </a:rPr>
              <a:t>these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points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one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one.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rebuchet MS"/>
              <a:cs typeface="Trebuchet MS"/>
            </a:endParaRPr>
          </a:p>
          <a:p>
            <a:pPr marL="513715">
              <a:lnSpc>
                <a:spcPct val="100000"/>
              </a:lnSpc>
            </a:pPr>
            <a:r>
              <a:rPr dirty="0" sz="1400" b="1">
                <a:solidFill>
                  <a:srgbClr val="C78B30"/>
                </a:solidFill>
                <a:latin typeface="Trebuchet MS"/>
                <a:cs typeface="Trebuchet MS"/>
              </a:rPr>
              <a:t>Authorization </a:t>
            </a:r>
            <a:r>
              <a:rPr dirty="0" sz="1400" spc="15" b="1">
                <a:solidFill>
                  <a:srgbClr val="C78B30"/>
                </a:solidFill>
                <a:latin typeface="Trebuchet MS"/>
                <a:cs typeface="Trebuchet MS"/>
              </a:rPr>
              <a:t>and</a:t>
            </a:r>
            <a:r>
              <a:rPr dirty="0" sz="1400" spc="-325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5" b="1">
                <a:solidFill>
                  <a:srgbClr val="C78B30"/>
                </a:solidFill>
                <a:latin typeface="Trebuchet MS"/>
                <a:cs typeface="Trebuchet MS"/>
              </a:rPr>
              <a:t>Authentication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rebuchet MS"/>
              <a:cs typeface="Trebuchet MS"/>
            </a:endParaRPr>
          </a:p>
          <a:p>
            <a:pPr marL="623570" marR="9017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In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simple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words,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Authentication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means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verifying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right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identity.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hand,</a:t>
            </a:r>
            <a:r>
              <a:rPr dirty="0" sz="1200" spc="-1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Authorization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means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  </a:t>
            </a:r>
            <a:r>
              <a:rPr dirty="0" sz="1200" spc="15">
                <a:latin typeface="Trebuchet MS"/>
                <a:cs typeface="Trebuchet MS"/>
              </a:rPr>
              <a:t>decide </a:t>
            </a:r>
            <a:r>
              <a:rPr dirty="0" sz="1200" spc="-5">
                <a:latin typeface="Trebuchet MS"/>
                <a:cs typeface="Trebuchet MS"/>
              </a:rPr>
              <a:t>if </a:t>
            </a:r>
            <a:r>
              <a:rPr dirty="0" sz="1200" spc="10">
                <a:latin typeface="Trebuchet MS"/>
                <a:cs typeface="Trebuchet MS"/>
              </a:rPr>
              <a:t>the veriﬁed </a:t>
            </a:r>
            <a:r>
              <a:rPr dirty="0" sz="1200" spc="25">
                <a:latin typeface="Trebuchet MS"/>
                <a:cs typeface="Trebuchet MS"/>
              </a:rPr>
              <a:t>user </a:t>
            </a:r>
            <a:r>
              <a:rPr dirty="0" sz="1200" spc="20">
                <a:latin typeface="Trebuchet MS"/>
                <a:cs typeface="Trebuchet MS"/>
              </a:rPr>
              <a:t>is </a:t>
            </a:r>
            <a:r>
              <a:rPr dirty="0" sz="1200" spc="-5">
                <a:latin typeface="Trebuchet MS"/>
                <a:cs typeface="Trebuchet MS"/>
              </a:rPr>
              <a:t>permitted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15">
                <a:latin typeface="Trebuchet MS"/>
                <a:cs typeface="Trebuchet MS"/>
              </a:rPr>
              <a:t>perform </a:t>
            </a:r>
            <a:r>
              <a:rPr dirty="0" sz="1200" spc="20">
                <a:latin typeface="Trebuchet MS"/>
                <a:cs typeface="Trebuchet MS"/>
              </a:rPr>
              <a:t>an </a:t>
            </a:r>
            <a:r>
              <a:rPr dirty="0" sz="1200" spc="10">
                <a:latin typeface="Trebuchet MS"/>
                <a:cs typeface="Trebuchet MS"/>
              </a:rPr>
              <a:t>action </a:t>
            </a:r>
            <a:r>
              <a:rPr dirty="0" sz="1200" spc="20">
                <a:latin typeface="Trebuchet MS"/>
                <a:cs typeface="Trebuchet MS"/>
              </a:rPr>
              <a:t>on </a:t>
            </a:r>
            <a:r>
              <a:rPr dirty="0" sz="1200">
                <a:latin typeface="Trebuchet MS"/>
                <a:cs typeface="Trebuchet MS"/>
              </a:rPr>
              <a:t>a </a:t>
            </a:r>
            <a:r>
              <a:rPr dirty="0" sz="1200" spc="40">
                <a:latin typeface="Trebuchet MS"/>
                <a:cs typeface="Trebuchet MS"/>
              </a:rPr>
              <a:t>speciﬁc </a:t>
            </a:r>
            <a:r>
              <a:rPr dirty="0" sz="1200" spc="10">
                <a:latin typeface="Trebuchet MS"/>
                <a:cs typeface="Trebuchet MS"/>
              </a:rPr>
              <a:t>source. </a:t>
            </a:r>
            <a:r>
              <a:rPr dirty="0" sz="1200" spc="20">
                <a:latin typeface="Trebuchet MS"/>
                <a:cs typeface="Trebuchet MS"/>
              </a:rPr>
              <a:t>For </a:t>
            </a:r>
            <a:r>
              <a:rPr dirty="0" sz="1200" spc="-5">
                <a:latin typeface="Trebuchet MS"/>
                <a:cs typeface="Trebuchet MS"/>
              </a:rPr>
              <a:t>example, </a:t>
            </a:r>
            <a:r>
              <a:rPr dirty="0" sz="1200">
                <a:latin typeface="Trebuchet MS"/>
                <a:cs typeface="Trebuchet MS"/>
              </a:rPr>
              <a:t>John </a:t>
            </a:r>
            <a:r>
              <a:rPr dirty="0" sz="1200" spc="-10">
                <a:latin typeface="Trebuchet MS"/>
                <a:cs typeface="Trebuchet MS"/>
              </a:rPr>
              <a:t>(an  </a:t>
            </a:r>
            <a:r>
              <a:rPr dirty="0" sz="1200" spc="5">
                <a:latin typeface="Trebuchet MS"/>
                <a:cs typeface="Trebuchet MS"/>
              </a:rPr>
              <a:t>authenticated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user)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get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resource;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however,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he’s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allowed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create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resource.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23570" marR="508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OAuth,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OAuth2,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JWT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some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most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commonly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used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speciﬁcations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managing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authorization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  </a:t>
            </a:r>
            <a:r>
              <a:rPr dirty="0" sz="1200" spc="-10">
                <a:latin typeface="Trebuchet MS"/>
                <a:cs typeface="Trebuchet MS"/>
              </a:rPr>
              <a:t>authentication.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550163" y="1601724"/>
              <a:ext cx="0" cy="2112010"/>
            </a:xfrm>
            <a:custGeom>
              <a:avLst/>
              <a:gdLst/>
              <a:ahLst/>
              <a:cxnLst/>
              <a:rect l="l" t="t" r="r" b="b"/>
              <a:pathLst>
                <a:path w="0" h="2112010">
                  <a:moveTo>
                    <a:pt x="0" y="0"/>
                  </a:moveTo>
                  <a:lnTo>
                    <a:pt x="0" y="2111832"/>
                  </a:lnTo>
                </a:path>
              </a:pathLst>
            </a:custGeom>
            <a:ln w="9525">
              <a:solidFill>
                <a:srgbClr val="C78B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02692"/>
              <a:ext cx="9525" cy="344805"/>
            </a:xfrm>
            <a:custGeom>
              <a:avLst/>
              <a:gdLst/>
              <a:ahLst/>
              <a:cxnLst/>
              <a:rect l="l" t="t" r="r" b="b"/>
              <a:pathLst>
                <a:path w="9525" h="344805">
                  <a:moveTo>
                    <a:pt x="8966" y="0"/>
                  </a:moveTo>
                  <a:lnTo>
                    <a:pt x="0" y="0"/>
                  </a:lnTo>
                  <a:lnTo>
                    <a:pt x="0" y="344347"/>
                  </a:lnTo>
                  <a:lnTo>
                    <a:pt x="8966" y="344347"/>
                  </a:lnTo>
                  <a:lnTo>
                    <a:pt x="8966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209" y="1000315"/>
            <a:ext cx="922019" cy="2393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5">
                <a:solidFill>
                  <a:srgbClr val="C78B30"/>
                </a:solidFill>
              </a:rPr>
              <a:t>Pagination</a:t>
            </a:r>
            <a:endParaRPr sz="1400"/>
          </a:p>
        </p:txBody>
      </p:sp>
      <p:grpSp>
        <p:nvGrpSpPr>
          <p:cNvPr id="6" name="object 6"/>
          <p:cNvGrpSpPr/>
          <p:nvPr/>
        </p:nvGrpSpPr>
        <p:grpSpPr>
          <a:xfrm>
            <a:off x="-2793" y="128270"/>
            <a:ext cx="640080" cy="1207135"/>
            <a:chOff x="-2793" y="128270"/>
            <a:chExt cx="640080" cy="1207135"/>
          </a:xfrm>
        </p:grpSpPr>
        <p:sp>
          <p:nvSpPr>
            <p:cNvPr id="7" name="object 7"/>
            <p:cNvSpPr/>
            <p:nvPr/>
          </p:nvSpPr>
          <p:spPr>
            <a:xfrm>
              <a:off x="461772" y="960120"/>
              <a:ext cx="175260" cy="375285"/>
            </a:xfrm>
            <a:custGeom>
              <a:avLst/>
              <a:gdLst/>
              <a:ahLst/>
              <a:cxnLst/>
              <a:rect l="l" t="t" r="r" b="b"/>
              <a:pathLst>
                <a:path w="175259" h="375284">
                  <a:moveTo>
                    <a:pt x="175259" y="0"/>
                  </a:moveTo>
                  <a:lnTo>
                    <a:pt x="0" y="0"/>
                  </a:lnTo>
                  <a:lnTo>
                    <a:pt x="0" y="374802"/>
                  </a:lnTo>
                  <a:lnTo>
                    <a:pt x="175259" y="374802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06" y="140970"/>
              <a:ext cx="224154" cy="494030"/>
            </a:xfrm>
            <a:custGeom>
              <a:avLst/>
              <a:gdLst/>
              <a:ahLst/>
              <a:cxnLst/>
              <a:rect l="l" t="t" r="r" b="b"/>
              <a:pathLst>
                <a:path w="224154" h="494030">
                  <a:moveTo>
                    <a:pt x="0" y="0"/>
                  </a:moveTo>
                  <a:lnTo>
                    <a:pt x="223812" y="0"/>
                  </a:lnTo>
                  <a:lnTo>
                    <a:pt x="223812" y="493636"/>
                  </a:lnTo>
                  <a:lnTo>
                    <a:pt x="0" y="4936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143" y="140220"/>
              <a:ext cx="224154" cy="494030"/>
            </a:xfrm>
            <a:custGeom>
              <a:avLst/>
              <a:gdLst/>
              <a:ahLst/>
              <a:cxnLst/>
              <a:rect l="l" t="t" r="r" b="b"/>
              <a:pathLst>
                <a:path w="224154" h="494030">
                  <a:moveTo>
                    <a:pt x="223812" y="0"/>
                  </a:moveTo>
                  <a:lnTo>
                    <a:pt x="0" y="0"/>
                  </a:lnTo>
                  <a:lnTo>
                    <a:pt x="0" y="493623"/>
                  </a:lnTo>
                  <a:lnTo>
                    <a:pt x="223812" y="493623"/>
                  </a:lnTo>
                  <a:lnTo>
                    <a:pt x="2238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819409" y="1428343"/>
            <a:ext cx="7498080" cy="2037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Trebuchet MS"/>
                <a:cs typeface="Trebuchet MS"/>
              </a:rPr>
              <a:t>It’s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obvious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time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your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database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grow.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And</a:t>
            </a:r>
            <a:r>
              <a:rPr dirty="0" sz="1200" spc="1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when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happens,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then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you’ll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observe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some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  the </a:t>
            </a:r>
            <a:r>
              <a:rPr dirty="0" sz="1200" spc="30">
                <a:latin typeface="Trebuchet MS"/>
                <a:cs typeface="Trebuchet MS"/>
              </a:rPr>
              <a:t>resources </a:t>
            </a:r>
            <a:r>
              <a:rPr dirty="0" sz="1200" spc="5">
                <a:latin typeface="Trebuchet MS"/>
                <a:cs typeface="Trebuchet MS"/>
              </a:rPr>
              <a:t>are </a:t>
            </a:r>
            <a:r>
              <a:rPr dirty="0" sz="1200" spc="25">
                <a:latin typeface="Trebuchet MS"/>
                <a:cs typeface="Trebuchet MS"/>
              </a:rPr>
              <a:t>taking </a:t>
            </a:r>
            <a:r>
              <a:rPr dirty="0" sz="1200">
                <a:latin typeface="Trebuchet MS"/>
                <a:cs typeface="Trebuchet MS"/>
              </a:rPr>
              <a:t>a </a:t>
            </a:r>
            <a:r>
              <a:rPr dirty="0" sz="1200" spc="25">
                <a:latin typeface="Trebuchet MS"/>
                <a:cs typeface="Trebuchet MS"/>
              </a:rPr>
              <a:t>longer </a:t>
            </a:r>
            <a:r>
              <a:rPr dirty="0" sz="1200">
                <a:latin typeface="Trebuchet MS"/>
                <a:cs typeface="Trebuchet MS"/>
              </a:rPr>
              <a:t>time </a:t>
            </a:r>
            <a:r>
              <a:rPr dirty="0" sz="1200" spc="15">
                <a:latin typeface="Trebuchet MS"/>
                <a:cs typeface="Trebuchet MS"/>
              </a:rPr>
              <a:t>than </a:t>
            </a:r>
            <a:r>
              <a:rPr dirty="0" sz="1200" spc="35">
                <a:latin typeface="Trebuchet MS"/>
                <a:cs typeface="Trebuchet MS"/>
              </a:rPr>
              <a:t>usual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-25">
                <a:latin typeface="Trebuchet MS"/>
                <a:cs typeface="Trebuchet MS"/>
              </a:rPr>
              <a:t>retrieve.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25">
                <a:latin typeface="Trebuchet MS"/>
                <a:cs typeface="Trebuchet MS"/>
              </a:rPr>
              <a:t>most </a:t>
            </a:r>
            <a:r>
              <a:rPr dirty="0" sz="1200" spc="30">
                <a:latin typeface="Trebuchet MS"/>
                <a:cs typeface="Trebuchet MS"/>
              </a:rPr>
              <a:t>common </a:t>
            </a:r>
            <a:r>
              <a:rPr dirty="0" sz="1200" spc="20">
                <a:latin typeface="Trebuchet MS"/>
                <a:cs typeface="Trebuchet MS"/>
              </a:rPr>
              <a:t>way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25">
                <a:latin typeface="Trebuchet MS"/>
                <a:cs typeface="Trebuchet MS"/>
              </a:rPr>
              <a:t>approach </a:t>
            </a:r>
            <a:r>
              <a:rPr dirty="0" sz="1200" spc="15">
                <a:latin typeface="Trebuchet MS"/>
                <a:cs typeface="Trebuchet MS"/>
              </a:rPr>
              <a:t>this  </a:t>
            </a:r>
            <a:r>
              <a:rPr dirty="0" sz="1200" spc="5">
                <a:latin typeface="Trebuchet MS"/>
                <a:cs typeface="Trebuchet MS"/>
              </a:rPr>
              <a:t>situation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caching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objects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creating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pagination.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613410">
              <a:lnSpc>
                <a:spcPct val="100000"/>
              </a:lnSpc>
            </a:pPr>
            <a:r>
              <a:rPr dirty="0" sz="1200" spc="40">
                <a:latin typeface="Trebuchet MS"/>
                <a:cs typeface="Trebuchet MS"/>
              </a:rPr>
              <a:t>Paging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nothing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but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process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determine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how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much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should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displayed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what  </a:t>
            </a:r>
            <a:r>
              <a:rPr dirty="0" sz="1200" spc="-20">
                <a:latin typeface="Trebuchet MS"/>
                <a:cs typeface="Trebuchet MS"/>
              </a:rPr>
              <a:t>frequency.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40">
                <a:latin typeface="Trebuchet MS"/>
                <a:cs typeface="Trebuchet MS"/>
              </a:rPr>
              <a:t>Sorting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also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ensures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user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receives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requirements,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condition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applied,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and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modiﬁcations.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25">
                <a:latin typeface="Trebuchet MS"/>
                <a:cs typeface="Trebuchet MS"/>
              </a:rPr>
              <a:t>These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factors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help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minimising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processing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time,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ensuring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high-level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security,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good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response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time.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2" name="object 12"/>
            <p:cNvSpPr/>
            <p:nvPr/>
          </p:nvSpPr>
          <p:spPr>
            <a:xfrm>
              <a:off x="550163" y="1051560"/>
              <a:ext cx="0" cy="2904490"/>
            </a:xfrm>
            <a:custGeom>
              <a:avLst/>
              <a:gdLst/>
              <a:ahLst/>
              <a:cxnLst/>
              <a:rect l="l" t="t" r="r" b="b"/>
              <a:pathLst>
                <a:path w="0" h="2904490">
                  <a:moveTo>
                    <a:pt x="0" y="0"/>
                  </a:moveTo>
                  <a:lnTo>
                    <a:pt x="0" y="2904299"/>
                  </a:lnTo>
                </a:path>
              </a:pathLst>
            </a:custGeom>
            <a:ln w="9525">
              <a:solidFill>
                <a:srgbClr val="C78B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02692"/>
              <a:ext cx="9525" cy="344805"/>
            </a:xfrm>
            <a:custGeom>
              <a:avLst/>
              <a:gdLst/>
              <a:ahLst/>
              <a:cxnLst/>
              <a:rect l="l" t="t" r="r" b="b"/>
              <a:pathLst>
                <a:path w="9525" h="344805">
                  <a:moveTo>
                    <a:pt x="8966" y="0"/>
                  </a:moveTo>
                  <a:lnTo>
                    <a:pt x="0" y="0"/>
                  </a:lnTo>
                  <a:lnTo>
                    <a:pt x="0" y="344347"/>
                  </a:lnTo>
                  <a:lnTo>
                    <a:pt x="8966" y="344347"/>
                  </a:lnTo>
                  <a:lnTo>
                    <a:pt x="8966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209" y="337845"/>
            <a:ext cx="553085" cy="2393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25">
                <a:solidFill>
                  <a:srgbClr val="C78B30"/>
                </a:solidFill>
              </a:rPr>
              <a:t>C</a:t>
            </a:r>
            <a:r>
              <a:rPr dirty="0" sz="1400" spc="30">
                <a:solidFill>
                  <a:srgbClr val="C78B30"/>
                </a:solidFill>
              </a:rPr>
              <a:t>a</a:t>
            </a:r>
            <a:r>
              <a:rPr dirty="0" sz="1400" spc="35">
                <a:solidFill>
                  <a:srgbClr val="C78B30"/>
                </a:solidFill>
              </a:rPr>
              <a:t>c</a:t>
            </a:r>
            <a:r>
              <a:rPr dirty="0" sz="1400" spc="-5">
                <a:solidFill>
                  <a:srgbClr val="C78B30"/>
                </a:solidFill>
              </a:rPr>
              <a:t>he</a:t>
            </a:r>
            <a:endParaRPr sz="1400"/>
          </a:p>
        </p:txBody>
      </p:sp>
      <p:grpSp>
        <p:nvGrpSpPr>
          <p:cNvPr id="6" name="object 6"/>
          <p:cNvGrpSpPr/>
          <p:nvPr/>
        </p:nvGrpSpPr>
        <p:grpSpPr>
          <a:xfrm>
            <a:off x="-2793" y="128270"/>
            <a:ext cx="640080" cy="3387725"/>
            <a:chOff x="-2793" y="128270"/>
            <a:chExt cx="640080" cy="3387725"/>
          </a:xfrm>
        </p:grpSpPr>
        <p:sp>
          <p:nvSpPr>
            <p:cNvPr id="7" name="object 7"/>
            <p:cNvSpPr/>
            <p:nvPr/>
          </p:nvSpPr>
          <p:spPr>
            <a:xfrm>
              <a:off x="461772" y="298704"/>
              <a:ext cx="175260" cy="373380"/>
            </a:xfrm>
            <a:custGeom>
              <a:avLst/>
              <a:gdLst/>
              <a:ahLst/>
              <a:cxnLst/>
              <a:rect l="l" t="t" r="r" b="b"/>
              <a:pathLst>
                <a:path w="175259" h="373380">
                  <a:moveTo>
                    <a:pt x="175259" y="0"/>
                  </a:moveTo>
                  <a:lnTo>
                    <a:pt x="0" y="0"/>
                  </a:lnTo>
                  <a:lnTo>
                    <a:pt x="0" y="373278"/>
                  </a:lnTo>
                  <a:lnTo>
                    <a:pt x="175259" y="373278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0164" y="388620"/>
              <a:ext cx="0" cy="1039494"/>
            </a:xfrm>
            <a:custGeom>
              <a:avLst/>
              <a:gdLst/>
              <a:ahLst/>
              <a:cxnLst/>
              <a:rect l="l" t="t" r="r" b="b"/>
              <a:pathLst>
                <a:path w="0" h="1039494">
                  <a:moveTo>
                    <a:pt x="0" y="0"/>
                  </a:moveTo>
                  <a:lnTo>
                    <a:pt x="0" y="1039075"/>
                  </a:lnTo>
                </a:path>
              </a:pathLst>
            </a:custGeom>
            <a:ln w="9525">
              <a:solidFill>
                <a:srgbClr val="C78B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143" y="140220"/>
              <a:ext cx="224154" cy="494030"/>
            </a:xfrm>
            <a:custGeom>
              <a:avLst/>
              <a:gdLst/>
              <a:ahLst/>
              <a:cxnLst/>
              <a:rect l="l" t="t" r="r" b="b"/>
              <a:pathLst>
                <a:path w="224154" h="494030">
                  <a:moveTo>
                    <a:pt x="223812" y="0"/>
                  </a:moveTo>
                  <a:lnTo>
                    <a:pt x="0" y="0"/>
                  </a:lnTo>
                  <a:lnTo>
                    <a:pt x="0" y="493623"/>
                  </a:lnTo>
                  <a:lnTo>
                    <a:pt x="223812" y="493623"/>
                  </a:lnTo>
                  <a:lnTo>
                    <a:pt x="2238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906" y="140970"/>
              <a:ext cx="224154" cy="494030"/>
            </a:xfrm>
            <a:custGeom>
              <a:avLst/>
              <a:gdLst/>
              <a:ahLst/>
              <a:cxnLst/>
              <a:rect l="l" t="t" r="r" b="b"/>
              <a:pathLst>
                <a:path w="224154" h="494030">
                  <a:moveTo>
                    <a:pt x="0" y="0"/>
                  </a:moveTo>
                  <a:lnTo>
                    <a:pt x="223812" y="0"/>
                  </a:lnTo>
                  <a:lnTo>
                    <a:pt x="223812" y="493636"/>
                  </a:lnTo>
                  <a:lnTo>
                    <a:pt x="0" y="4936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1772" y="1719072"/>
              <a:ext cx="175260" cy="375285"/>
            </a:xfrm>
            <a:custGeom>
              <a:avLst/>
              <a:gdLst/>
              <a:ahLst/>
              <a:cxnLst/>
              <a:rect l="l" t="t" r="r" b="b"/>
              <a:pathLst>
                <a:path w="175259" h="375285">
                  <a:moveTo>
                    <a:pt x="175259" y="0"/>
                  </a:moveTo>
                  <a:lnTo>
                    <a:pt x="0" y="0"/>
                  </a:lnTo>
                  <a:lnTo>
                    <a:pt x="0" y="374802"/>
                  </a:lnTo>
                  <a:lnTo>
                    <a:pt x="175259" y="374802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50164" y="1808987"/>
              <a:ext cx="0" cy="1040765"/>
            </a:xfrm>
            <a:custGeom>
              <a:avLst/>
              <a:gdLst/>
              <a:ahLst/>
              <a:cxnLst/>
              <a:rect l="l" t="t" r="r" b="b"/>
              <a:pathLst>
                <a:path w="0" h="1040764">
                  <a:moveTo>
                    <a:pt x="0" y="0"/>
                  </a:moveTo>
                  <a:lnTo>
                    <a:pt x="0" y="1040599"/>
                  </a:lnTo>
                </a:path>
              </a:pathLst>
            </a:custGeom>
            <a:ln w="9525">
              <a:solidFill>
                <a:srgbClr val="C78B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61772" y="3142487"/>
              <a:ext cx="175260" cy="373380"/>
            </a:xfrm>
            <a:custGeom>
              <a:avLst/>
              <a:gdLst/>
              <a:ahLst/>
              <a:cxnLst/>
              <a:rect l="l" t="t" r="r" b="b"/>
              <a:pathLst>
                <a:path w="175259" h="373379">
                  <a:moveTo>
                    <a:pt x="175259" y="0"/>
                  </a:moveTo>
                  <a:lnTo>
                    <a:pt x="0" y="0"/>
                  </a:lnTo>
                  <a:lnTo>
                    <a:pt x="0" y="373278"/>
                  </a:lnTo>
                  <a:lnTo>
                    <a:pt x="175259" y="373278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09208" y="765873"/>
            <a:ext cx="7752715" cy="1836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1920" marR="123825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Trebuchet MS"/>
                <a:cs typeface="Trebuchet MS"/>
              </a:rPr>
              <a:t>By </a:t>
            </a:r>
            <a:r>
              <a:rPr dirty="0" sz="1200" spc="15">
                <a:latin typeface="Trebuchet MS"/>
                <a:cs typeface="Trebuchet MS"/>
              </a:rPr>
              <a:t>developing </a:t>
            </a:r>
            <a:r>
              <a:rPr dirty="0" sz="1200">
                <a:latin typeface="Trebuchet MS"/>
                <a:cs typeface="Trebuchet MS"/>
              </a:rPr>
              <a:t>a </a:t>
            </a:r>
            <a:r>
              <a:rPr dirty="0" sz="1200" spc="30">
                <a:latin typeface="Trebuchet MS"/>
                <a:cs typeface="Trebuchet MS"/>
              </a:rPr>
              <a:t>Cache </a:t>
            </a:r>
            <a:r>
              <a:rPr dirty="0" sz="1200" spc="-25">
                <a:latin typeface="Trebuchet MS"/>
                <a:cs typeface="Trebuchet MS"/>
              </a:rPr>
              <a:t>strategy, </a:t>
            </a:r>
            <a:r>
              <a:rPr dirty="0" sz="1200" spc="15">
                <a:latin typeface="Trebuchet MS"/>
                <a:cs typeface="Trebuchet MS"/>
              </a:rPr>
              <a:t>you </a:t>
            </a:r>
            <a:r>
              <a:rPr dirty="0" sz="1200" spc="20">
                <a:latin typeface="Trebuchet MS"/>
                <a:cs typeface="Trebuchet MS"/>
              </a:rPr>
              <a:t>can </a:t>
            </a:r>
            <a:r>
              <a:rPr dirty="0" sz="1200" spc="-15">
                <a:latin typeface="Trebuchet MS"/>
                <a:cs typeface="Trebuchet MS"/>
              </a:rPr>
              <a:t>retrieve </a:t>
            </a:r>
            <a:r>
              <a:rPr dirty="0" sz="1200" spc="30">
                <a:latin typeface="Trebuchet MS"/>
                <a:cs typeface="Trebuchet MS"/>
              </a:rPr>
              <a:t>resources </a:t>
            </a:r>
            <a:r>
              <a:rPr dirty="0" sz="1200" spc="-5">
                <a:latin typeface="Trebuchet MS"/>
                <a:cs typeface="Trebuchet MS"/>
              </a:rPr>
              <a:t>at </a:t>
            </a:r>
            <a:r>
              <a:rPr dirty="0" sz="1200">
                <a:latin typeface="Trebuchet MS"/>
                <a:cs typeface="Trebuchet MS"/>
              </a:rPr>
              <a:t>a </a:t>
            </a:r>
            <a:r>
              <a:rPr dirty="0" sz="1200" spc="15">
                <a:latin typeface="Trebuchet MS"/>
                <a:cs typeface="Trebuchet MS"/>
              </a:rPr>
              <a:t>lightning </a:t>
            </a:r>
            <a:r>
              <a:rPr dirty="0" sz="1200" spc="5">
                <a:latin typeface="Trebuchet MS"/>
                <a:cs typeface="Trebuchet MS"/>
              </a:rPr>
              <a:t>speed. </a:t>
            </a:r>
            <a:r>
              <a:rPr dirty="0" sz="1200" spc="25">
                <a:latin typeface="Trebuchet MS"/>
                <a:cs typeface="Trebuchet MS"/>
              </a:rPr>
              <a:t>Once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>
                <a:latin typeface="Trebuchet MS"/>
                <a:cs typeface="Trebuchet MS"/>
              </a:rPr>
              <a:t>data </a:t>
            </a:r>
            <a:r>
              <a:rPr dirty="0" sz="1200" spc="20">
                <a:latin typeface="Trebuchet MS"/>
                <a:cs typeface="Trebuchet MS"/>
              </a:rPr>
              <a:t>is </a:t>
            </a:r>
            <a:r>
              <a:rPr dirty="0" sz="1200" spc="15">
                <a:latin typeface="Trebuchet MS"/>
                <a:cs typeface="Trebuchet MS"/>
              </a:rPr>
              <a:t>ready </a:t>
            </a:r>
            <a:r>
              <a:rPr dirty="0" sz="1200" spc="5">
                <a:latin typeface="Trebuchet MS"/>
                <a:cs typeface="Trebuchet MS"/>
              </a:rPr>
              <a:t>for  </a:t>
            </a:r>
            <a:r>
              <a:rPr dirty="0" sz="1200" spc="25">
                <a:latin typeface="Trebuchet MS"/>
                <a:cs typeface="Trebuchet MS"/>
              </a:rPr>
              <a:t>consumption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an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in-memory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database,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then</a:t>
            </a:r>
            <a:r>
              <a:rPr dirty="0" sz="1200" spc="-20">
                <a:latin typeface="Trebuchet MS"/>
                <a:cs typeface="Trebuchet MS"/>
              </a:rPr>
              <a:t> it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reduce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the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cost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your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requests.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You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can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use </a:t>
            </a:r>
            <a:r>
              <a:rPr dirty="0" sz="1200" spc="15">
                <a:latin typeface="Trebuchet MS"/>
                <a:cs typeface="Trebuchet MS"/>
              </a:rPr>
              <a:t>tools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like  </a:t>
            </a:r>
            <a:r>
              <a:rPr dirty="0" sz="1200" spc="25">
                <a:latin typeface="Trebuchet MS"/>
                <a:cs typeface="Trebuchet MS"/>
              </a:rPr>
              <a:t>Redis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Memcached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developing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Cache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strategy.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15" b="1">
                <a:solidFill>
                  <a:srgbClr val="C78B30"/>
                </a:solidFill>
                <a:latin typeface="Trebuchet MS"/>
                <a:cs typeface="Trebuchet MS"/>
              </a:rPr>
              <a:t>Wrappers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Trebuchet MS"/>
              <a:cs typeface="Trebuchet MS"/>
            </a:endParaRPr>
          </a:p>
          <a:p>
            <a:pPr marL="121920" marR="5080">
              <a:lnSpc>
                <a:spcPct val="100000"/>
              </a:lnSpc>
            </a:pP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wrappers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containers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or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packages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language-speciﬁc.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combine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various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sets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calls  </a:t>
            </a:r>
            <a:r>
              <a:rPr dirty="0" sz="1200" spc="-10">
                <a:latin typeface="Trebuchet MS"/>
                <a:cs typeface="Trebuchet MS"/>
              </a:rPr>
              <a:t>into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user-friendly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functions.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wrapper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also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calls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several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calls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without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interacting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90">
                <a:latin typeface="Trebuchet MS"/>
                <a:cs typeface="Trebuchet MS"/>
              </a:rPr>
              <a:t>user.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9208" y="3182328"/>
            <a:ext cx="7609205" cy="1563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 b="1">
                <a:solidFill>
                  <a:srgbClr val="C78B30"/>
                </a:solidFill>
                <a:latin typeface="Trebuchet MS"/>
                <a:cs typeface="Trebuchet MS"/>
              </a:rPr>
              <a:t>HATEOAS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rebuchet MS"/>
              <a:cs typeface="Trebuchet MS"/>
            </a:endParaRPr>
          </a:p>
          <a:p>
            <a:pPr marL="121920" marR="5080">
              <a:lnSpc>
                <a:spcPct val="100000"/>
              </a:lnSpc>
            </a:pPr>
            <a:r>
              <a:rPr dirty="0" sz="1200" spc="60">
                <a:latin typeface="Trebuchet MS"/>
                <a:cs typeface="Trebuchet MS"/>
              </a:rPr>
              <a:t>HATEOAS </a:t>
            </a:r>
            <a:r>
              <a:rPr dirty="0" sz="1200" spc="15">
                <a:latin typeface="Trebuchet MS"/>
                <a:cs typeface="Trebuchet MS"/>
              </a:rPr>
              <a:t>(Hypermedia </a:t>
            </a:r>
            <a:r>
              <a:rPr dirty="0" sz="1200" spc="35">
                <a:latin typeface="Trebuchet MS"/>
                <a:cs typeface="Trebuchet MS"/>
              </a:rPr>
              <a:t>as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35">
                <a:latin typeface="Trebuchet MS"/>
                <a:cs typeface="Trebuchet MS"/>
              </a:rPr>
              <a:t>Engine </a:t>
            </a:r>
            <a:r>
              <a:rPr dirty="0" sz="1200" spc="10">
                <a:latin typeface="Trebuchet MS"/>
                <a:cs typeface="Trebuchet MS"/>
              </a:rPr>
              <a:t>of </a:t>
            </a:r>
            <a:r>
              <a:rPr dirty="0" sz="1200" spc="15">
                <a:latin typeface="Trebuchet MS"/>
                <a:cs typeface="Trebuchet MS"/>
              </a:rPr>
              <a:t>Application </a:t>
            </a:r>
            <a:r>
              <a:rPr dirty="0" sz="1200" spc="10">
                <a:latin typeface="Trebuchet MS"/>
                <a:cs typeface="Trebuchet MS"/>
              </a:rPr>
              <a:t>State) </a:t>
            </a:r>
            <a:r>
              <a:rPr dirty="0" sz="1200" spc="20">
                <a:latin typeface="Trebuchet MS"/>
                <a:cs typeface="Trebuchet MS"/>
              </a:rPr>
              <a:t>is </a:t>
            </a:r>
            <a:r>
              <a:rPr dirty="0" sz="1200" spc="15">
                <a:latin typeface="Trebuchet MS"/>
                <a:cs typeface="Trebuchet MS"/>
              </a:rPr>
              <a:t>one </a:t>
            </a:r>
            <a:r>
              <a:rPr dirty="0" sz="1200" spc="10">
                <a:latin typeface="Trebuchet MS"/>
                <a:cs typeface="Trebuchet MS"/>
              </a:rPr>
              <a:t>of the </a:t>
            </a:r>
            <a:r>
              <a:rPr dirty="0" sz="1200" spc="30">
                <a:latin typeface="Trebuchet MS"/>
                <a:cs typeface="Trebuchet MS"/>
              </a:rPr>
              <a:t>modules </a:t>
            </a:r>
            <a:r>
              <a:rPr dirty="0" sz="1200" spc="10">
                <a:latin typeface="Trebuchet MS"/>
                <a:cs typeface="Trebuchet MS"/>
              </a:rPr>
              <a:t>of the </a:t>
            </a:r>
            <a:r>
              <a:rPr dirty="0" sz="1200" spc="80">
                <a:latin typeface="Trebuchet MS"/>
                <a:cs typeface="Trebuchet MS"/>
              </a:rPr>
              <a:t>REST </a:t>
            </a:r>
            <a:r>
              <a:rPr dirty="0" sz="1200" spc="5">
                <a:latin typeface="Trebuchet MS"/>
                <a:cs typeface="Trebuchet MS"/>
              </a:rPr>
              <a:t>application  </a:t>
            </a:r>
            <a:r>
              <a:rPr dirty="0" sz="1200" spc="-10">
                <a:latin typeface="Trebuchet MS"/>
                <a:cs typeface="Trebuchet MS"/>
              </a:rPr>
              <a:t>architecture.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Here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any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content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consists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link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forms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media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such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text,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images,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videos,  </a:t>
            </a:r>
            <a:r>
              <a:rPr dirty="0" sz="1200" spc="-30">
                <a:latin typeface="Trebuchet MS"/>
                <a:cs typeface="Trebuchet MS"/>
              </a:rPr>
              <a:t>etc.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2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called </a:t>
            </a:r>
            <a:r>
              <a:rPr dirty="0" sz="1200">
                <a:latin typeface="Trebuchet MS"/>
                <a:cs typeface="Trebuchet MS"/>
              </a:rPr>
              <a:t>hypermedia.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1920" marR="297815">
              <a:lnSpc>
                <a:spcPct val="100000"/>
              </a:lnSpc>
            </a:pPr>
            <a:r>
              <a:rPr dirty="0" sz="1200" spc="55">
                <a:latin typeface="Trebuchet MS"/>
                <a:cs typeface="Trebuchet MS"/>
              </a:rPr>
              <a:t>HATEOS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enables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clients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interact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REST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help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responses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provided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 </a:t>
            </a:r>
            <a:r>
              <a:rPr dirty="0" sz="1200" spc="25">
                <a:latin typeface="Trebuchet MS"/>
                <a:cs typeface="Trebuchet MS"/>
              </a:rPr>
              <a:t>server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dynamically.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7" name="object 17"/>
            <p:cNvSpPr/>
            <p:nvPr/>
          </p:nvSpPr>
          <p:spPr>
            <a:xfrm>
              <a:off x="550163" y="3232404"/>
              <a:ext cx="0" cy="1544955"/>
            </a:xfrm>
            <a:custGeom>
              <a:avLst/>
              <a:gdLst/>
              <a:ahLst/>
              <a:cxnLst/>
              <a:rect l="l" t="t" r="r" b="b"/>
              <a:pathLst>
                <a:path w="0" h="1544954">
                  <a:moveTo>
                    <a:pt x="0" y="0"/>
                  </a:moveTo>
                  <a:lnTo>
                    <a:pt x="0" y="1544777"/>
                  </a:lnTo>
                </a:path>
              </a:pathLst>
            </a:custGeom>
            <a:ln w="9525">
              <a:solidFill>
                <a:srgbClr val="C78B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4742688" y="0"/>
              <a:ext cx="4401312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02692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47"/>
                  </a:lnTo>
                  <a:lnTo>
                    <a:pt x="135483" y="344347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34160" y="750951"/>
            <a:ext cx="3021965" cy="1946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105"/>
              </a:spcBef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400" spc="60">
                <a:latin typeface="Trebuchet MS"/>
                <a:cs typeface="Trebuchet MS"/>
              </a:rPr>
              <a:t>A</a:t>
            </a:r>
            <a:r>
              <a:rPr dirty="0" sz="1400" spc="60">
                <a:latin typeface="Trebuchet MS"/>
                <a:cs typeface="Trebuchet MS"/>
              </a:rPr>
              <a:t>PI </a:t>
            </a:r>
            <a:r>
              <a:rPr dirty="0" sz="1400" spc="20">
                <a:latin typeface="Trebuchet MS"/>
                <a:cs typeface="Trebuchet MS"/>
              </a:rPr>
              <a:t>Development</a:t>
            </a:r>
            <a:r>
              <a:rPr dirty="0" sz="1400" spc="-204">
                <a:latin typeface="Trebuchet MS"/>
                <a:cs typeface="Trebuchet MS"/>
              </a:rPr>
              <a:t> </a:t>
            </a:r>
            <a:r>
              <a:rPr dirty="0" sz="1400" spc="40">
                <a:latin typeface="Trebuchet MS"/>
                <a:cs typeface="Trebuchet MS"/>
              </a:rPr>
              <a:t>Services</a:t>
            </a:r>
            <a:endParaRPr sz="1400">
              <a:latin typeface="Trebuchet MS"/>
              <a:cs typeface="Trebuchet MS"/>
            </a:endParaRPr>
          </a:p>
          <a:p>
            <a:pPr marL="273050" indent="-260985">
              <a:lnSpc>
                <a:spcPct val="100000"/>
              </a:lnSpc>
              <a:spcBef>
                <a:spcPts val="1305"/>
              </a:spcBef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400" spc="25">
                <a:latin typeface="Trebuchet MS"/>
                <a:cs typeface="Trebuchet MS"/>
              </a:rPr>
              <a:t>Express.js</a:t>
            </a:r>
            <a:endParaRPr sz="1400">
              <a:latin typeface="Trebuchet MS"/>
              <a:cs typeface="Trebuchet MS"/>
            </a:endParaRPr>
          </a:p>
          <a:p>
            <a:pPr marL="273050" indent="-260985">
              <a:lnSpc>
                <a:spcPct val="100000"/>
              </a:lnSpc>
              <a:spcBef>
                <a:spcPts val="1295"/>
              </a:spcBef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400">
                <a:latin typeface="Trebuchet MS"/>
                <a:cs typeface="Trebuchet MS"/>
              </a:rPr>
              <a:t>Node.js</a:t>
            </a:r>
            <a:endParaRPr sz="1400">
              <a:latin typeface="Trebuchet MS"/>
              <a:cs typeface="Trebuchet MS"/>
            </a:endParaRPr>
          </a:p>
          <a:p>
            <a:pPr marL="273050" indent="-260985">
              <a:lnSpc>
                <a:spcPct val="100000"/>
              </a:lnSpc>
              <a:spcBef>
                <a:spcPts val="1300"/>
              </a:spcBef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400" spc="80">
                <a:latin typeface="Trebuchet MS"/>
                <a:cs typeface="Trebuchet MS"/>
              </a:rPr>
              <a:t>MongoDB</a:t>
            </a:r>
            <a:endParaRPr sz="1400">
              <a:latin typeface="Trebuchet MS"/>
              <a:cs typeface="Trebuchet MS"/>
            </a:endParaRPr>
          </a:p>
          <a:p>
            <a:pPr marL="273050" marR="5715" indent="-260985">
              <a:lnSpc>
                <a:spcPts val="1500"/>
              </a:lnSpc>
              <a:spcBef>
                <a:spcPts val="1520"/>
              </a:spcBef>
              <a:buFont typeface="Arial"/>
              <a:buChar char="▪"/>
              <a:tabLst>
                <a:tab pos="273050" algn="l"/>
                <a:tab pos="273685" algn="l"/>
                <a:tab pos="2164080" algn="l"/>
              </a:tabLst>
            </a:pPr>
            <a:r>
              <a:rPr dirty="0" sz="1400" spc="-260">
                <a:latin typeface="Trebuchet MS"/>
                <a:cs typeface="Trebuchet MS"/>
              </a:rPr>
              <a:t>MutahneunatilcAation	</a:t>
            </a:r>
            <a:r>
              <a:rPr dirty="0" sz="1400" spc="45">
                <a:latin typeface="Trebuchet MS"/>
                <a:cs typeface="Trebuchet MS"/>
              </a:rPr>
              <a:t>using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105">
                <a:latin typeface="Trebuchet MS"/>
                <a:cs typeface="Trebuchet MS"/>
              </a:rPr>
              <a:t>JWT,  </a:t>
            </a:r>
            <a:r>
              <a:rPr dirty="0" sz="1400" spc="-10">
                <a:latin typeface="Trebuchet MS"/>
                <a:cs typeface="Trebuchet MS"/>
              </a:rPr>
              <a:t>Passport.js,etc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8248" y="217741"/>
            <a:ext cx="1423035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solidFill>
                  <a:srgbClr val="21366A"/>
                </a:solidFill>
              </a:rPr>
              <a:t>Topics</a:t>
            </a:r>
            <a:r>
              <a:rPr dirty="0" spc="-35">
                <a:solidFill>
                  <a:srgbClr val="21366A"/>
                </a:solidFill>
              </a:rPr>
              <a:t> </a:t>
            </a:r>
            <a:r>
              <a:rPr dirty="0" spc="30">
                <a:solidFill>
                  <a:srgbClr val="21366A"/>
                </a:solidFill>
              </a:rPr>
              <a:t>Covered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02692"/>
              <a:ext cx="9525" cy="344805"/>
            </a:xfrm>
            <a:custGeom>
              <a:avLst/>
              <a:gdLst/>
              <a:ahLst/>
              <a:cxnLst/>
              <a:rect l="l" t="t" r="r" b="b"/>
              <a:pathLst>
                <a:path w="9525" h="344805">
                  <a:moveTo>
                    <a:pt x="8966" y="0"/>
                  </a:moveTo>
                  <a:lnTo>
                    <a:pt x="0" y="0"/>
                  </a:lnTo>
                  <a:lnTo>
                    <a:pt x="0" y="344347"/>
                  </a:lnTo>
                  <a:lnTo>
                    <a:pt x="8966" y="344347"/>
                  </a:lnTo>
                  <a:lnTo>
                    <a:pt x="8966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209" y="337845"/>
            <a:ext cx="1239520" cy="2393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solidFill>
                  <a:srgbClr val="C78B30"/>
                </a:solidFill>
              </a:rPr>
              <a:t>Error</a:t>
            </a:r>
            <a:r>
              <a:rPr dirty="0" sz="1400" spc="-200">
                <a:solidFill>
                  <a:srgbClr val="C78B30"/>
                </a:solidFill>
              </a:rPr>
              <a:t> </a:t>
            </a:r>
            <a:r>
              <a:rPr dirty="0" sz="1400" spc="30">
                <a:solidFill>
                  <a:srgbClr val="C78B30"/>
                </a:solidFill>
              </a:rPr>
              <a:t>handling</a:t>
            </a:r>
            <a:endParaRPr sz="1400"/>
          </a:p>
        </p:txBody>
      </p:sp>
      <p:grpSp>
        <p:nvGrpSpPr>
          <p:cNvPr id="6" name="object 6"/>
          <p:cNvGrpSpPr/>
          <p:nvPr/>
        </p:nvGrpSpPr>
        <p:grpSpPr>
          <a:xfrm>
            <a:off x="-2793" y="128270"/>
            <a:ext cx="640080" cy="3519170"/>
            <a:chOff x="-2793" y="128270"/>
            <a:chExt cx="640080" cy="3519170"/>
          </a:xfrm>
        </p:grpSpPr>
        <p:sp>
          <p:nvSpPr>
            <p:cNvPr id="7" name="object 7"/>
            <p:cNvSpPr/>
            <p:nvPr/>
          </p:nvSpPr>
          <p:spPr>
            <a:xfrm>
              <a:off x="461772" y="298704"/>
              <a:ext cx="175260" cy="373380"/>
            </a:xfrm>
            <a:custGeom>
              <a:avLst/>
              <a:gdLst/>
              <a:ahLst/>
              <a:cxnLst/>
              <a:rect l="l" t="t" r="r" b="b"/>
              <a:pathLst>
                <a:path w="175259" h="373380">
                  <a:moveTo>
                    <a:pt x="175259" y="0"/>
                  </a:moveTo>
                  <a:lnTo>
                    <a:pt x="0" y="0"/>
                  </a:lnTo>
                  <a:lnTo>
                    <a:pt x="0" y="373278"/>
                  </a:lnTo>
                  <a:lnTo>
                    <a:pt x="175259" y="373278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0164" y="38862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w="0" h="2438400">
                  <a:moveTo>
                    <a:pt x="0" y="0"/>
                  </a:moveTo>
                  <a:lnTo>
                    <a:pt x="0" y="2438158"/>
                  </a:lnTo>
                </a:path>
              </a:pathLst>
            </a:custGeom>
            <a:ln w="9525">
              <a:solidFill>
                <a:srgbClr val="C78B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143" y="140220"/>
              <a:ext cx="224154" cy="494030"/>
            </a:xfrm>
            <a:custGeom>
              <a:avLst/>
              <a:gdLst/>
              <a:ahLst/>
              <a:cxnLst/>
              <a:rect l="l" t="t" r="r" b="b"/>
              <a:pathLst>
                <a:path w="224154" h="494030">
                  <a:moveTo>
                    <a:pt x="223812" y="0"/>
                  </a:moveTo>
                  <a:lnTo>
                    <a:pt x="0" y="0"/>
                  </a:lnTo>
                  <a:lnTo>
                    <a:pt x="0" y="493623"/>
                  </a:lnTo>
                  <a:lnTo>
                    <a:pt x="223812" y="493623"/>
                  </a:lnTo>
                  <a:lnTo>
                    <a:pt x="2238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906" y="140970"/>
              <a:ext cx="224154" cy="494030"/>
            </a:xfrm>
            <a:custGeom>
              <a:avLst/>
              <a:gdLst/>
              <a:ahLst/>
              <a:cxnLst/>
              <a:rect l="l" t="t" r="r" b="b"/>
              <a:pathLst>
                <a:path w="224154" h="494030">
                  <a:moveTo>
                    <a:pt x="0" y="0"/>
                  </a:moveTo>
                  <a:lnTo>
                    <a:pt x="223812" y="0"/>
                  </a:lnTo>
                  <a:lnTo>
                    <a:pt x="223812" y="493636"/>
                  </a:lnTo>
                  <a:lnTo>
                    <a:pt x="0" y="4936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1772" y="3273552"/>
              <a:ext cx="175260" cy="373380"/>
            </a:xfrm>
            <a:custGeom>
              <a:avLst/>
              <a:gdLst/>
              <a:ahLst/>
              <a:cxnLst/>
              <a:rect l="l" t="t" r="r" b="b"/>
              <a:pathLst>
                <a:path w="175259" h="373379">
                  <a:moveTo>
                    <a:pt x="175259" y="0"/>
                  </a:moveTo>
                  <a:lnTo>
                    <a:pt x="0" y="0"/>
                  </a:lnTo>
                  <a:lnTo>
                    <a:pt x="0" y="373278"/>
                  </a:lnTo>
                  <a:lnTo>
                    <a:pt x="175259" y="373278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19409" y="765873"/>
            <a:ext cx="7591425" cy="2032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latin typeface="Trebuchet MS"/>
                <a:cs typeface="Trebuchet MS"/>
              </a:rPr>
              <a:t>An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efﬁcient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error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handling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make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debugging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process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easier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identiﬁes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if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problem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was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result  </a:t>
            </a:r>
            <a:r>
              <a:rPr dirty="0" sz="1200" spc="10">
                <a:latin typeface="Trebuchet MS"/>
                <a:cs typeface="Trebuchet MS"/>
              </a:rPr>
              <a:t>of </a:t>
            </a:r>
            <a:r>
              <a:rPr dirty="0" sz="1200" spc="25">
                <a:latin typeface="Trebuchet MS"/>
                <a:cs typeface="Trebuchet MS"/>
              </a:rPr>
              <a:t>server </a:t>
            </a:r>
            <a:r>
              <a:rPr dirty="0" sz="1200" spc="5">
                <a:latin typeface="Trebuchet MS"/>
                <a:cs typeface="Trebuchet MS"/>
              </a:rPr>
              <a:t>or </a:t>
            </a:r>
            <a:r>
              <a:rPr dirty="0" sz="1200">
                <a:latin typeface="Trebuchet MS"/>
                <a:cs typeface="Trebuchet MS"/>
              </a:rPr>
              <a:t>client </a:t>
            </a:r>
            <a:r>
              <a:rPr dirty="0" sz="1200" spc="-60">
                <a:latin typeface="Trebuchet MS"/>
                <a:cs typeface="Trebuchet MS"/>
              </a:rPr>
              <a:t>error. </a:t>
            </a:r>
            <a:r>
              <a:rPr dirty="0" sz="1200" spc="20">
                <a:latin typeface="Trebuchet MS"/>
                <a:cs typeface="Trebuchet MS"/>
              </a:rPr>
              <a:t>For </a:t>
            </a:r>
            <a:r>
              <a:rPr dirty="0" sz="1200" spc="40">
                <a:latin typeface="Trebuchet MS"/>
                <a:cs typeface="Trebuchet MS"/>
              </a:rPr>
              <a:t>some </a:t>
            </a:r>
            <a:r>
              <a:rPr dirty="0" sz="1200" spc="-5">
                <a:latin typeface="Trebuchet MS"/>
                <a:cs typeface="Trebuchet MS"/>
              </a:rPr>
              <a:t>errors,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>
                <a:latin typeface="Trebuchet MS"/>
                <a:cs typeface="Trebuchet MS"/>
              </a:rPr>
              <a:t>client </a:t>
            </a:r>
            <a:r>
              <a:rPr dirty="0" sz="1200" spc="25">
                <a:latin typeface="Trebuchet MS"/>
                <a:cs typeface="Trebuchet MS"/>
              </a:rPr>
              <a:t>can </a:t>
            </a:r>
            <a:r>
              <a:rPr dirty="0" sz="1200" spc="35">
                <a:latin typeface="Trebuchet MS"/>
                <a:cs typeface="Trebuchet MS"/>
              </a:rPr>
              <a:t>change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>
                <a:latin typeface="Trebuchet MS"/>
                <a:cs typeface="Trebuchet MS"/>
              </a:rPr>
              <a:t>request, </a:t>
            </a:r>
            <a:r>
              <a:rPr dirty="0" sz="1200" spc="5">
                <a:latin typeface="Trebuchet MS"/>
                <a:cs typeface="Trebuchet MS"/>
              </a:rPr>
              <a:t>whereas, for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>
                <a:latin typeface="Trebuchet MS"/>
                <a:cs typeface="Trebuchet MS"/>
              </a:rPr>
              <a:t>others, </a:t>
            </a:r>
            <a:r>
              <a:rPr dirty="0" sz="1200" spc="15">
                <a:latin typeface="Trebuchet MS"/>
                <a:cs typeface="Trebuchet MS"/>
              </a:rPr>
              <a:t>they  would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require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contact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support.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Some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helpful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error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handling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methods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10">
                <a:latin typeface="Trebuchet MS"/>
                <a:cs typeface="Trebuchet MS"/>
              </a:rPr>
              <a:t> follows: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84785" indent="-150495">
              <a:lnSpc>
                <a:spcPct val="100000"/>
              </a:lnSpc>
              <a:buFont typeface="Arial"/>
              <a:buChar char="▪"/>
              <a:tabLst>
                <a:tab pos="185420" algn="l"/>
              </a:tabLst>
            </a:pPr>
            <a:r>
              <a:rPr dirty="0" sz="1200" spc="35">
                <a:latin typeface="Trebuchet MS"/>
                <a:cs typeface="Trebuchet MS"/>
              </a:rPr>
              <a:t>Use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error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codes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well-known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standards</a:t>
            </a:r>
            <a:endParaRPr sz="1200">
              <a:latin typeface="Trebuchet MS"/>
              <a:cs typeface="Trebuchet MS"/>
            </a:endParaRPr>
          </a:p>
          <a:p>
            <a:pPr marL="184785" indent="-150495">
              <a:lnSpc>
                <a:spcPct val="100000"/>
              </a:lnSpc>
              <a:spcBef>
                <a:spcPts val="1440"/>
              </a:spcBef>
              <a:buFont typeface="Arial"/>
              <a:buChar char="▪"/>
              <a:tabLst>
                <a:tab pos="185420" algn="l"/>
              </a:tabLst>
            </a:pPr>
            <a:r>
              <a:rPr dirty="0" sz="1200" spc="15">
                <a:latin typeface="Trebuchet MS"/>
                <a:cs typeface="Trebuchet MS"/>
              </a:rPr>
              <a:t>Offering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right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number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of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errors</a:t>
            </a:r>
            <a:endParaRPr sz="1200">
              <a:latin typeface="Trebuchet MS"/>
              <a:cs typeface="Trebuchet MS"/>
            </a:endParaRPr>
          </a:p>
          <a:p>
            <a:pPr marL="184785" indent="-150495">
              <a:lnSpc>
                <a:spcPct val="100000"/>
              </a:lnSpc>
              <a:spcBef>
                <a:spcPts val="1440"/>
              </a:spcBef>
              <a:buFont typeface="Arial"/>
              <a:buChar char="▪"/>
              <a:tabLst>
                <a:tab pos="185420" algn="l"/>
              </a:tabLst>
            </a:pPr>
            <a:r>
              <a:rPr dirty="0" sz="1200" spc="30">
                <a:latin typeface="Trebuchet MS"/>
                <a:cs typeface="Trebuchet MS"/>
              </a:rPr>
              <a:t>Describing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cause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error</a:t>
            </a:r>
            <a:endParaRPr sz="1200">
              <a:latin typeface="Trebuchet MS"/>
              <a:cs typeface="Trebuchet MS"/>
            </a:endParaRPr>
          </a:p>
          <a:p>
            <a:pPr marL="184785" indent="-150495">
              <a:lnSpc>
                <a:spcPct val="100000"/>
              </a:lnSpc>
              <a:spcBef>
                <a:spcPts val="1405"/>
              </a:spcBef>
              <a:buFont typeface="Arial"/>
              <a:buChar char="▪"/>
              <a:tabLst>
                <a:tab pos="185420" algn="l"/>
              </a:tabLst>
            </a:pPr>
            <a:r>
              <a:rPr dirty="0" sz="1200" spc="45">
                <a:latin typeface="Trebuchet MS"/>
                <a:cs typeface="Trebuchet MS"/>
              </a:rPr>
              <a:t>Segregating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domain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general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errors.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208" y="3312960"/>
            <a:ext cx="7781290" cy="1014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C78B30"/>
                </a:solidFill>
                <a:latin typeface="Trebuchet MS"/>
                <a:cs typeface="Trebuchet MS"/>
              </a:rPr>
              <a:t>Testing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rebuchet MS"/>
              <a:cs typeface="Trebuchet MS"/>
            </a:endParaRPr>
          </a:p>
          <a:p>
            <a:pPr marL="121920" marR="5080">
              <a:lnSpc>
                <a:spcPct val="100000"/>
              </a:lnSpc>
            </a:pP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testing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very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similar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software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testing.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testing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includes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testing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16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APIs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directly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part  of </a:t>
            </a:r>
            <a:r>
              <a:rPr dirty="0" sz="1200">
                <a:latin typeface="Trebuchet MS"/>
                <a:cs typeface="Trebuchet MS"/>
              </a:rPr>
              <a:t>integration </a:t>
            </a:r>
            <a:r>
              <a:rPr dirty="0" sz="1200" spc="25">
                <a:latin typeface="Trebuchet MS"/>
                <a:cs typeface="Trebuchet MS"/>
              </a:rPr>
              <a:t>testing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40">
                <a:latin typeface="Trebuchet MS"/>
                <a:cs typeface="Trebuchet MS"/>
              </a:rPr>
              <a:t>ﬁnd </a:t>
            </a:r>
            <a:r>
              <a:rPr dirty="0" sz="1200" spc="10">
                <a:latin typeface="Trebuchet MS"/>
                <a:cs typeface="Trebuchet MS"/>
              </a:rPr>
              <a:t>out whether </a:t>
            </a:r>
            <a:r>
              <a:rPr dirty="0" sz="1200" spc="-20">
                <a:latin typeface="Trebuchet MS"/>
                <a:cs typeface="Trebuchet MS"/>
              </a:rPr>
              <a:t>it </a:t>
            </a:r>
            <a:r>
              <a:rPr dirty="0" sz="1200" spc="25">
                <a:latin typeface="Trebuchet MS"/>
                <a:cs typeface="Trebuchet MS"/>
              </a:rPr>
              <a:t>meets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15">
                <a:latin typeface="Trebuchet MS"/>
                <a:cs typeface="Trebuchet MS"/>
              </a:rPr>
              <a:t>expectations </a:t>
            </a:r>
            <a:r>
              <a:rPr dirty="0" sz="1200" spc="5">
                <a:latin typeface="Trebuchet MS"/>
                <a:cs typeface="Trebuchet MS"/>
              </a:rPr>
              <a:t>for performance, </a:t>
            </a:r>
            <a:r>
              <a:rPr dirty="0" sz="1200" spc="-20">
                <a:latin typeface="Trebuchet MS"/>
                <a:cs typeface="Trebuchet MS"/>
              </a:rPr>
              <a:t>functionality, security, 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reliability.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JMeter,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Postman,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SoapUI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some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most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popular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tools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used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2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testing.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5" name="object 15"/>
            <p:cNvSpPr/>
            <p:nvPr/>
          </p:nvSpPr>
          <p:spPr>
            <a:xfrm>
              <a:off x="550163" y="3363467"/>
              <a:ext cx="0" cy="1544955"/>
            </a:xfrm>
            <a:custGeom>
              <a:avLst/>
              <a:gdLst/>
              <a:ahLst/>
              <a:cxnLst/>
              <a:rect l="l" t="t" r="r" b="b"/>
              <a:pathLst>
                <a:path w="0" h="1544954">
                  <a:moveTo>
                    <a:pt x="0" y="0"/>
                  </a:moveTo>
                  <a:lnTo>
                    <a:pt x="0" y="1544777"/>
                  </a:lnTo>
                </a:path>
              </a:pathLst>
            </a:custGeom>
            <a:ln w="9525">
              <a:solidFill>
                <a:srgbClr val="C78B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02692"/>
              <a:ext cx="9525" cy="344805"/>
            </a:xfrm>
            <a:custGeom>
              <a:avLst/>
              <a:gdLst/>
              <a:ahLst/>
              <a:cxnLst/>
              <a:rect l="l" t="t" r="r" b="b"/>
              <a:pathLst>
                <a:path w="9525" h="344805">
                  <a:moveTo>
                    <a:pt x="8966" y="0"/>
                  </a:moveTo>
                  <a:lnTo>
                    <a:pt x="0" y="0"/>
                  </a:lnTo>
                  <a:lnTo>
                    <a:pt x="0" y="344347"/>
                  </a:lnTo>
                  <a:lnTo>
                    <a:pt x="8966" y="344347"/>
                  </a:lnTo>
                  <a:lnTo>
                    <a:pt x="8966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209" y="1000315"/>
            <a:ext cx="879475" cy="2393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solidFill>
                  <a:srgbClr val="C78B30"/>
                </a:solidFill>
              </a:rPr>
              <a:t>Validation</a:t>
            </a:r>
            <a:endParaRPr sz="1400"/>
          </a:p>
        </p:txBody>
      </p:sp>
      <p:grpSp>
        <p:nvGrpSpPr>
          <p:cNvPr id="6" name="object 6"/>
          <p:cNvGrpSpPr/>
          <p:nvPr/>
        </p:nvGrpSpPr>
        <p:grpSpPr>
          <a:xfrm>
            <a:off x="-2793" y="128270"/>
            <a:ext cx="640080" cy="1207135"/>
            <a:chOff x="-2793" y="128270"/>
            <a:chExt cx="640080" cy="1207135"/>
          </a:xfrm>
        </p:grpSpPr>
        <p:sp>
          <p:nvSpPr>
            <p:cNvPr id="7" name="object 7"/>
            <p:cNvSpPr/>
            <p:nvPr/>
          </p:nvSpPr>
          <p:spPr>
            <a:xfrm>
              <a:off x="461772" y="960120"/>
              <a:ext cx="175260" cy="375285"/>
            </a:xfrm>
            <a:custGeom>
              <a:avLst/>
              <a:gdLst/>
              <a:ahLst/>
              <a:cxnLst/>
              <a:rect l="l" t="t" r="r" b="b"/>
              <a:pathLst>
                <a:path w="175259" h="375284">
                  <a:moveTo>
                    <a:pt x="175259" y="0"/>
                  </a:moveTo>
                  <a:lnTo>
                    <a:pt x="0" y="0"/>
                  </a:lnTo>
                  <a:lnTo>
                    <a:pt x="0" y="374802"/>
                  </a:lnTo>
                  <a:lnTo>
                    <a:pt x="175259" y="374802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06" y="140970"/>
              <a:ext cx="224154" cy="494030"/>
            </a:xfrm>
            <a:custGeom>
              <a:avLst/>
              <a:gdLst/>
              <a:ahLst/>
              <a:cxnLst/>
              <a:rect l="l" t="t" r="r" b="b"/>
              <a:pathLst>
                <a:path w="224154" h="494030">
                  <a:moveTo>
                    <a:pt x="0" y="0"/>
                  </a:moveTo>
                  <a:lnTo>
                    <a:pt x="223812" y="0"/>
                  </a:lnTo>
                  <a:lnTo>
                    <a:pt x="223812" y="493636"/>
                  </a:lnTo>
                  <a:lnTo>
                    <a:pt x="0" y="4936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143" y="140220"/>
              <a:ext cx="224154" cy="494030"/>
            </a:xfrm>
            <a:custGeom>
              <a:avLst/>
              <a:gdLst/>
              <a:ahLst/>
              <a:cxnLst/>
              <a:rect l="l" t="t" r="r" b="b"/>
              <a:pathLst>
                <a:path w="224154" h="494030">
                  <a:moveTo>
                    <a:pt x="223812" y="0"/>
                  </a:moveTo>
                  <a:lnTo>
                    <a:pt x="0" y="0"/>
                  </a:lnTo>
                  <a:lnTo>
                    <a:pt x="0" y="493623"/>
                  </a:lnTo>
                  <a:lnTo>
                    <a:pt x="223812" y="493623"/>
                  </a:lnTo>
                  <a:lnTo>
                    <a:pt x="2238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9380" marR="354330">
              <a:lnSpc>
                <a:spcPct val="100000"/>
              </a:lnSpc>
              <a:spcBef>
                <a:spcPts val="100"/>
              </a:spcBef>
            </a:pPr>
            <a:r>
              <a:rPr dirty="0"/>
              <a:t>Validation</a:t>
            </a:r>
            <a:r>
              <a:rPr dirty="0" spc="-85"/>
              <a:t> </a:t>
            </a:r>
            <a:r>
              <a:rPr dirty="0"/>
              <a:t>in</a:t>
            </a:r>
            <a:r>
              <a:rPr dirty="0" spc="-80"/>
              <a:t> </a:t>
            </a:r>
            <a:r>
              <a:rPr dirty="0" spc="70"/>
              <a:t>APIs</a:t>
            </a:r>
            <a:r>
              <a:rPr dirty="0" spc="20"/>
              <a:t> refers</a:t>
            </a:r>
            <a:r>
              <a:rPr dirty="0" spc="-65"/>
              <a:t> </a:t>
            </a:r>
            <a:r>
              <a:rPr dirty="0"/>
              <a:t>to</a:t>
            </a:r>
            <a:r>
              <a:rPr dirty="0" spc="-70"/>
              <a:t> </a:t>
            </a:r>
            <a:r>
              <a:rPr dirty="0" spc="10"/>
              <a:t>the</a:t>
            </a:r>
            <a:r>
              <a:rPr dirty="0" spc="-75"/>
              <a:t> </a:t>
            </a:r>
            <a:r>
              <a:rPr dirty="0" spc="10"/>
              <a:t>veriﬁcation</a:t>
            </a:r>
            <a:r>
              <a:rPr dirty="0" spc="-100"/>
              <a:t> </a:t>
            </a:r>
            <a:r>
              <a:rPr dirty="0" spc="10"/>
              <a:t>of</a:t>
            </a:r>
            <a:r>
              <a:rPr dirty="0" spc="-65"/>
              <a:t> </a:t>
            </a:r>
            <a:r>
              <a:rPr dirty="0" spc="30"/>
              <a:t>correctness</a:t>
            </a:r>
            <a:r>
              <a:rPr dirty="0" spc="-75"/>
              <a:t> </a:t>
            </a:r>
            <a:r>
              <a:rPr dirty="0" spc="10"/>
              <a:t>of</a:t>
            </a:r>
            <a:r>
              <a:rPr dirty="0" spc="-60"/>
              <a:t> </a:t>
            </a:r>
            <a:r>
              <a:rPr dirty="0" spc="-20"/>
              <a:t>data.</a:t>
            </a:r>
            <a:r>
              <a:rPr dirty="0" spc="-135"/>
              <a:t> </a:t>
            </a:r>
            <a:r>
              <a:rPr dirty="0" spc="-5"/>
              <a:t>Validation</a:t>
            </a:r>
            <a:r>
              <a:rPr dirty="0" spc="-105"/>
              <a:t> </a:t>
            </a:r>
            <a:r>
              <a:rPr dirty="0" spc="25"/>
              <a:t>can</a:t>
            </a:r>
            <a:r>
              <a:rPr dirty="0" spc="-45"/>
              <a:t> </a:t>
            </a:r>
            <a:r>
              <a:rPr dirty="0" spc="15"/>
              <a:t>be</a:t>
            </a:r>
            <a:r>
              <a:rPr dirty="0" spc="-75"/>
              <a:t> </a:t>
            </a:r>
            <a:r>
              <a:rPr dirty="0" spc="10"/>
              <a:t>categorized</a:t>
            </a:r>
            <a:r>
              <a:rPr dirty="0" spc="-60"/>
              <a:t> </a:t>
            </a:r>
            <a:r>
              <a:rPr dirty="0" spc="-10"/>
              <a:t>into</a:t>
            </a:r>
            <a:r>
              <a:rPr dirty="0" spc="-90"/>
              <a:t> </a:t>
            </a:r>
            <a:r>
              <a:rPr dirty="0" spc="5"/>
              <a:t>two  </a:t>
            </a:r>
            <a:r>
              <a:rPr dirty="0" spc="-5"/>
              <a:t>types:</a:t>
            </a:r>
          </a:p>
          <a:p>
            <a:pPr marL="106680">
              <a:lnSpc>
                <a:spcPct val="100000"/>
              </a:lnSpc>
              <a:spcBef>
                <a:spcPts val="45"/>
              </a:spcBef>
            </a:pPr>
          </a:p>
          <a:p>
            <a:pPr marL="291465" indent="-149860">
              <a:lnSpc>
                <a:spcPct val="100000"/>
              </a:lnSpc>
              <a:buFont typeface="Arial"/>
              <a:buChar char="▪"/>
              <a:tabLst>
                <a:tab pos="292100" algn="l"/>
              </a:tabLst>
            </a:pPr>
            <a:r>
              <a:rPr dirty="0" spc="45"/>
              <a:t>Server</a:t>
            </a:r>
            <a:r>
              <a:rPr dirty="0" spc="-90"/>
              <a:t> </a:t>
            </a:r>
            <a:r>
              <a:rPr dirty="0" spc="-5"/>
              <a:t>validation</a:t>
            </a:r>
          </a:p>
          <a:p>
            <a:pPr marL="291465" indent="-149860">
              <a:lnSpc>
                <a:spcPct val="100000"/>
              </a:lnSpc>
              <a:spcBef>
                <a:spcPts val="1440"/>
              </a:spcBef>
              <a:buFont typeface="Arial"/>
              <a:buChar char="▪"/>
              <a:tabLst>
                <a:tab pos="292100" algn="l"/>
              </a:tabLst>
            </a:pPr>
            <a:r>
              <a:rPr dirty="0" spc="10"/>
              <a:t>Client-side</a:t>
            </a:r>
            <a:r>
              <a:rPr dirty="0" spc="-100"/>
              <a:t> </a:t>
            </a:r>
            <a:r>
              <a:rPr dirty="0"/>
              <a:t>validation</a:t>
            </a:r>
          </a:p>
          <a:p>
            <a:pPr marL="119380" marR="372110">
              <a:lnSpc>
                <a:spcPct val="100000"/>
              </a:lnSpc>
              <a:spcBef>
                <a:spcPts val="1440"/>
              </a:spcBef>
            </a:pPr>
            <a:r>
              <a:rPr dirty="0" spc="10"/>
              <a:t>In</a:t>
            </a:r>
            <a:r>
              <a:rPr dirty="0" spc="-70"/>
              <a:t> </a:t>
            </a:r>
            <a:r>
              <a:rPr dirty="0" spc="5"/>
              <a:t>client-side</a:t>
            </a:r>
            <a:r>
              <a:rPr dirty="0" spc="-85"/>
              <a:t> </a:t>
            </a:r>
            <a:r>
              <a:rPr dirty="0" spc="-15"/>
              <a:t>validation,</a:t>
            </a:r>
            <a:r>
              <a:rPr dirty="0" spc="-120"/>
              <a:t> </a:t>
            </a:r>
            <a:r>
              <a:rPr dirty="0" spc="10"/>
              <a:t>prompt</a:t>
            </a:r>
            <a:r>
              <a:rPr dirty="0" spc="-60"/>
              <a:t> </a:t>
            </a:r>
            <a:r>
              <a:rPr dirty="0" spc="30"/>
              <a:t>feedback</a:t>
            </a:r>
            <a:r>
              <a:rPr dirty="0" spc="-70"/>
              <a:t> </a:t>
            </a:r>
            <a:r>
              <a:rPr dirty="0" spc="20"/>
              <a:t>is</a:t>
            </a:r>
            <a:r>
              <a:rPr dirty="0" spc="-40"/>
              <a:t> </a:t>
            </a:r>
            <a:r>
              <a:rPr dirty="0" spc="-5"/>
              <a:t>given,</a:t>
            </a:r>
            <a:r>
              <a:rPr dirty="0" spc="-120"/>
              <a:t> </a:t>
            </a:r>
            <a:r>
              <a:rPr dirty="0" spc="5"/>
              <a:t>for</a:t>
            </a:r>
            <a:r>
              <a:rPr dirty="0" spc="-50"/>
              <a:t> </a:t>
            </a:r>
            <a:r>
              <a:rPr dirty="0" spc="20"/>
              <a:t>an</a:t>
            </a:r>
            <a:r>
              <a:rPr dirty="0" spc="-60"/>
              <a:t> </a:t>
            </a:r>
            <a:r>
              <a:rPr dirty="0" spc="20"/>
              <a:t>instance</a:t>
            </a:r>
            <a:r>
              <a:rPr dirty="0" spc="-80"/>
              <a:t> </a:t>
            </a:r>
            <a:r>
              <a:rPr dirty="0" spc="30"/>
              <a:t>marking</a:t>
            </a:r>
            <a:r>
              <a:rPr dirty="0" spc="-55"/>
              <a:t> </a:t>
            </a:r>
            <a:r>
              <a:rPr dirty="0" spc="10"/>
              <a:t>out</a:t>
            </a:r>
            <a:r>
              <a:rPr dirty="0" spc="-55"/>
              <a:t> </a:t>
            </a:r>
            <a:r>
              <a:rPr dirty="0" spc="10"/>
              <a:t>the</a:t>
            </a:r>
            <a:r>
              <a:rPr dirty="0" spc="-70"/>
              <a:t> </a:t>
            </a:r>
            <a:r>
              <a:rPr dirty="0" spc="10"/>
              <a:t>incorrect</a:t>
            </a:r>
            <a:r>
              <a:rPr dirty="0" spc="-105"/>
              <a:t> </a:t>
            </a:r>
            <a:r>
              <a:rPr dirty="0" spc="10"/>
              <a:t>entry</a:t>
            </a:r>
            <a:r>
              <a:rPr dirty="0" spc="-65"/>
              <a:t> </a:t>
            </a:r>
            <a:r>
              <a:rPr dirty="0"/>
              <a:t>in</a:t>
            </a:r>
            <a:r>
              <a:rPr dirty="0" spc="-95"/>
              <a:t> </a:t>
            </a:r>
            <a:r>
              <a:rPr dirty="0" spc="5"/>
              <a:t>red  </a:t>
            </a:r>
            <a:r>
              <a:rPr dirty="0" spc="-20"/>
              <a:t>color,</a:t>
            </a:r>
            <a:r>
              <a:rPr dirty="0" spc="-125"/>
              <a:t> </a:t>
            </a:r>
            <a:r>
              <a:rPr dirty="0" spc="-5"/>
              <a:t>tooltip</a:t>
            </a:r>
            <a:r>
              <a:rPr dirty="0" spc="-95"/>
              <a:t> </a:t>
            </a:r>
            <a:r>
              <a:rPr dirty="0" spc="5"/>
              <a:t>for</a:t>
            </a:r>
            <a:r>
              <a:rPr dirty="0" spc="-110"/>
              <a:t> </a:t>
            </a:r>
            <a:r>
              <a:rPr dirty="0" spc="-5"/>
              <a:t>correction,</a:t>
            </a:r>
            <a:r>
              <a:rPr dirty="0" spc="-145"/>
              <a:t> </a:t>
            </a:r>
            <a:r>
              <a:rPr dirty="0" spc="-35"/>
              <a:t>etc.</a:t>
            </a:r>
          </a:p>
          <a:p>
            <a:pPr marL="106680">
              <a:lnSpc>
                <a:spcPct val="100000"/>
              </a:lnSpc>
              <a:spcBef>
                <a:spcPts val="45"/>
              </a:spcBef>
            </a:pPr>
          </a:p>
          <a:p>
            <a:pPr marL="119380" marR="5080">
              <a:lnSpc>
                <a:spcPct val="100000"/>
              </a:lnSpc>
            </a:pPr>
            <a:r>
              <a:rPr dirty="0" spc="30"/>
              <a:t>Server-side </a:t>
            </a:r>
            <a:r>
              <a:rPr dirty="0" spc="-5"/>
              <a:t>validation </a:t>
            </a:r>
            <a:r>
              <a:rPr dirty="0" spc="10"/>
              <a:t>involves </a:t>
            </a:r>
            <a:r>
              <a:rPr dirty="0" spc="25"/>
              <a:t>mundane </a:t>
            </a:r>
            <a:r>
              <a:rPr dirty="0" spc="40"/>
              <a:t>tasks </a:t>
            </a:r>
            <a:r>
              <a:rPr dirty="0" spc="45"/>
              <a:t>such </a:t>
            </a:r>
            <a:r>
              <a:rPr dirty="0" spc="35"/>
              <a:t>as </a:t>
            </a:r>
            <a:r>
              <a:rPr dirty="0" spc="5"/>
              <a:t>what </a:t>
            </a:r>
            <a:r>
              <a:rPr dirty="0" spc="15"/>
              <a:t>kind </a:t>
            </a:r>
            <a:r>
              <a:rPr dirty="0" spc="10"/>
              <a:t>of property </a:t>
            </a:r>
            <a:r>
              <a:rPr dirty="0" spc="-20"/>
              <a:t>it </a:t>
            </a:r>
            <a:r>
              <a:rPr dirty="0" spc="20"/>
              <a:t>is </a:t>
            </a:r>
            <a:r>
              <a:rPr dirty="0" spc="10"/>
              <a:t>(account </a:t>
            </a:r>
            <a:r>
              <a:rPr dirty="0" spc="-10"/>
              <a:t>number, </a:t>
            </a:r>
            <a:r>
              <a:rPr dirty="0" spc="-15"/>
              <a:t>email,  </a:t>
            </a:r>
            <a:r>
              <a:rPr dirty="0" spc="-40"/>
              <a:t>etc),</a:t>
            </a:r>
            <a:r>
              <a:rPr dirty="0" spc="-145"/>
              <a:t> </a:t>
            </a:r>
            <a:r>
              <a:rPr dirty="0" spc="10"/>
              <a:t>validating</a:t>
            </a:r>
            <a:r>
              <a:rPr dirty="0" spc="-85"/>
              <a:t> </a:t>
            </a:r>
            <a:r>
              <a:rPr dirty="0" spc="-5"/>
              <a:t>if</a:t>
            </a:r>
            <a:r>
              <a:rPr dirty="0" spc="-85"/>
              <a:t> </a:t>
            </a:r>
            <a:r>
              <a:rPr dirty="0" spc="10"/>
              <a:t>the</a:t>
            </a:r>
            <a:r>
              <a:rPr dirty="0" spc="-65"/>
              <a:t> </a:t>
            </a:r>
            <a:r>
              <a:rPr dirty="0" spc="10"/>
              <a:t>property</a:t>
            </a:r>
            <a:r>
              <a:rPr dirty="0" spc="-75"/>
              <a:t> </a:t>
            </a:r>
            <a:r>
              <a:rPr dirty="0" spc="20"/>
              <a:t>is</a:t>
            </a:r>
            <a:r>
              <a:rPr dirty="0" spc="-40"/>
              <a:t> </a:t>
            </a:r>
            <a:r>
              <a:rPr dirty="0" spc="-10"/>
              <a:t>required,</a:t>
            </a:r>
            <a:r>
              <a:rPr dirty="0" spc="-145"/>
              <a:t> </a:t>
            </a:r>
            <a:r>
              <a:rPr dirty="0" spc="5"/>
              <a:t>or</a:t>
            </a:r>
            <a:r>
              <a:rPr dirty="0" spc="-45"/>
              <a:t> </a:t>
            </a:r>
            <a:r>
              <a:rPr dirty="0" spc="-5"/>
              <a:t>if</a:t>
            </a:r>
            <a:r>
              <a:rPr dirty="0" spc="-85"/>
              <a:t> </a:t>
            </a:r>
            <a:r>
              <a:rPr dirty="0" spc="10"/>
              <a:t>the</a:t>
            </a:r>
            <a:r>
              <a:rPr dirty="0" spc="-75"/>
              <a:t> </a:t>
            </a:r>
            <a:r>
              <a:rPr dirty="0" spc="10"/>
              <a:t>property</a:t>
            </a:r>
            <a:r>
              <a:rPr dirty="0" spc="-75"/>
              <a:t> </a:t>
            </a:r>
            <a:r>
              <a:rPr dirty="0" spc="20"/>
              <a:t>is</a:t>
            </a:r>
            <a:r>
              <a:rPr dirty="0" spc="-40"/>
              <a:t> </a:t>
            </a:r>
            <a:r>
              <a:rPr dirty="0" spc="10"/>
              <a:t>not</a:t>
            </a:r>
            <a:r>
              <a:rPr dirty="0" spc="-55"/>
              <a:t> </a:t>
            </a:r>
            <a:r>
              <a:rPr dirty="0" spc="20"/>
              <a:t>needed</a:t>
            </a:r>
            <a:r>
              <a:rPr dirty="0" spc="-70"/>
              <a:t> </a:t>
            </a:r>
            <a:r>
              <a:rPr dirty="0" spc="-5"/>
              <a:t>if</a:t>
            </a:r>
            <a:r>
              <a:rPr dirty="0" spc="-90"/>
              <a:t> </a:t>
            </a:r>
            <a:r>
              <a:rPr dirty="0" spc="10"/>
              <a:t>another</a:t>
            </a:r>
            <a:r>
              <a:rPr dirty="0" spc="-80"/>
              <a:t> </a:t>
            </a:r>
            <a:r>
              <a:rPr dirty="0" spc="10"/>
              <a:t>property</a:t>
            </a:r>
            <a:r>
              <a:rPr dirty="0" spc="-75"/>
              <a:t> </a:t>
            </a:r>
            <a:r>
              <a:rPr dirty="0" spc="20"/>
              <a:t>is</a:t>
            </a:r>
            <a:r>
              <a:rPr dirty="0" spc="-40"/>
              <a:t> </a:t>
            </a:r>
            <a:r>
              <a:rPr dirty="0" spc="15"/>
              <a:t>already</a:t>
            </a:r>
            <a:r>
              <a:rPr dirty="0" spc="-85"/>
              <a:t> </a:t>
            </a:r>
            <a:r>
              <a:rPr dirty="0" spc="-20"/>
              <a:t>there.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2" name="object 12"/>
            <p:cNvSpPr/>
            <p:nvPr/>
          </p:nvSpPr>
          <p:spPr>
            <a:xfrm>
              <a:off x="550163" y="1051560"/>
              <a:ext cx="0" cy="2904490"/>
            </a:xfrm>
            <a:custGeom>
              <a:avLst/>
              <a:gdLst/>
              <a:ahLst/>
              <a:cxnLst/>
              <a:rect l="l" t="t" r="r" b="b"/>
              <a:pathLst>
                <a:path w="0" h="2904490">
                  <a:moveTo>
                    <a:pt x="0" y="0"/>
                  </a:moveTo>
                  <a:lnTo>
                    <a:pt x="0" y="2904299"/>
                  </a:lnTo>
                </a:path>
              </a:pathLst>
            </a:custGeom>
            <a:ln w="9525">
              <a:solidFill>
                <a:srgbClr val="C78B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02692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47"/>
                  </a:lnTo>
                  <a:lnTo>
                    <a:pt x="135483" y="344347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1772" y="1883664"/>
              <a:ext cx="175260" cy="375285"/>
            </a:xfrm>
            <a:custGeom>
              <a:avLst/>
              <a:gdLst/>
              <a:ahLst/>
              <a:cxnLst/>
              <a:rect l="l" t="t" r="r" b="b"/>
              <a:pathLst>
                <a:path w="175259" h="375285">
                  <a:moveTo>
                    <a:pt x="175259" y="0"/>
                  </a:moveTo>
                  <a:lnTo>
                    <a:pt x="0" y="0"/>
                  </a:lnTo>
                  <a:lnTo>
                    <a:pt x="0" y="374802"/>
                  </a:lnTo>
                  <a:lnTo>
                    <a:pt x="175259" y="374802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8" y="216623"/>
            <a:ext cx="8110220" cy="2570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300" spc="-90" b="1">
                <a:solidFill>
                  <a:srgbClr val="21366A"/>
                </a:solidFill>
                <a:latin typeface="Trebuchet MS"/>
                <a:cs typeface="Trebuchet MS"/>
              </a:rPr>
              <a:t>Top </a:t>
            </a:r>
            <a:r>
              <a:rPr dirty="0" sz="1300" spc="-5" b="1">
                <a:solidFill>
                  <a:srgbClr val="21366A"/>
                </a:solidFill>
                <a:latin typeface="Trebuchet MS"/>
                <a:cs typeface="Trebuchet MS"/>
              </a:rPr>
              <a:t>5 practices </a:t>
            </a:r>
            <a:r>
              <a:rPr dirty="0" sz="1300" b="1">
                <a:solidFill>
                  <a:srgbClr val="21366A"/>
                </a:solidFill>
                <a:latin typeface="Trebuchet MS"/>
                <a:cs typeface="Trebuchet MS"/>
              </a:rPr>
              <a:t>for building</a:t>
            </a:r>
            <a:r>
              <a:rPr dirty="0" sz="1300" spc="-135" b="1">
                <a:solidFill>
                  <a:srgbClr val="21366A"/>
                </a:solidFill>
                <a:latin typeface="Trebuchet MS"/>
                <a:cs typeface="Trebuchet MS"/>
              </a:rPr>
              <a:t> </a:t>
            </a:r>
            <a:r>
              <a:rPr dirty="0" sz="1300" spc="60" b="1">
                <a:solidFill>
                  <a:srgbClr val="21366A"/>
                </a:solidFill>
                <a:latin typeface="Trebuchet MS"/>
                <a:cs typeface="Trebuchet MS"/>
              </a:rPr>
              <a:t>API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Trebuchet MS"/>
              <a:cs typeface="Trebuchet MS"/>
            </a:endParaRPr>
          </a:p>
          <a:p>
            <a:pPr algn="just" marL="12700" marR="539750">
              <a:lnSpc>
                <a:spcPct val="100000"/>
              </a:lnSpc>
            </a:pPr>
            <a:r>
              <a:rPr dirty="0" sz="1200" spc="35">
                <a:latin typeface="Trebuchet MS"/>
                <a:cs typeface="Trebuchet MS"/>
              </a:rPr>
              <a:t>Above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we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had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look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at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must-have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features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the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3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along</a:t>
            </a:r>
            <a:r>
              <a:rPr dirty="0" sz="1200">
                <a:latin typeface="Trebuchet MS"/>
                <a:cs typeface="Trebuchet MS"/>
              </a:rPr>
              <a:t> with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top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tools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that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used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build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4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  mobile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app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or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web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app.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However,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all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of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will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go</a:t>
            </a:r>
            <a:r>
              <a:rPr dirty="0" sz="1200" spc="3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vain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if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don’t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follow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correct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building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practices.  </a:t>
            </a:r>
            <a:r>
              <a:rPr dirty="0" sz="1200" spc="10">
                <a:latin typeface="Trebuchet MS"/>
                <a:cs typeface="Trebuchet MS"/>
              </a:rPr>
              <a:t>There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lot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development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practices.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spc="-30">
                <a:latin typeface="Trebuchet MS"/>
                <a:cs typeface="Trebuchet MS"/>
              </a:rPr>
              <a:t>Let’</a:t>
            </a:r>
            <a:r>
              <a:rPr dirty="0" sz="1200" spc="-1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have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look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top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5</a:t>
            </a:r>
            <a:r>
              <a:rPr dirty="0" sz="1200" spc="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practices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perfect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development.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rebuchet MS"/>
              <a:cs typeface="Trebuchet MS"/>
            </a:endParaRPr>
          </a:p>
          <a:p>
            <a:pPr marL="513715">
              <a:lnSpc>
                <a:spcPct val="100000"/>
              </a:lnSpc>
            </a:pPr>
            <a:r>
              <a:rPr dirty="0" sz="1400" spc="5" b="1">
                <a:solidFill>
                  <a:srgbClr val="213668"/>
                </a:solidFill>
                <a:latin typeface="Trebuchet MS"/>
                <a:cs typeface="Trebuchet MS"/>
              </a:rPr>
              <a:t>Throttling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Trebuchet MS"/>
              <a:cs typeface="Trebuchet MS"/>
            </a:endParaRPr>
          </a:p>
          <a:p>
            <a:pPr marL="623570" marR="5080">
              <a:lnSpc>
                <a:spcPct val="100000"/>
              </a:lnSpc>
            </a:pPr>
            <a:r>
              <a:rPr dirty="0" sz="1200" spc="35">
                <a:latin typeface="Trebuchet MS"/>
                <a:cs typeface="Trebuchet MS"/>
              </a:rPr>
              <a:t>When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comes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redirecting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overﬂow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trafﬁc,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safeguarding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from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Do</a:t>
            </a:r>
            <a:r>
              <a:rPr dirty="0" sz="1200" spc="-2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</a:t>
            </a:r>
            <a:r>
              <a:rPr dirty="0" sz="1200" spc="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(Denial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Service),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backup  </a:t>
            </a:r>
            <a:r>
              <a:rPr dirty="0" sz="1200" spc="25">
                <a:latin typeface="Trebuchet MS"/>
                <a:cs typeface="Trebuchet MS"/>
              </a:rPr>
              <a:t>APIs,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app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throttling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best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practice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all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should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consider.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61772" y="1975104"/>
            <a:ext cx="175260" cy="1835150"/>
            <a:chOff x="461772" y="1975104"/>
            <a:chExt cx="175260" cy="1835150"/>
          </a:xfrm>
        </p:grpSpPr>
        <p:sp>
          <p:nvSpPr>
            <p:cNvPr id="8" name="object 8"/>
            <p:cNvSpPr/>
            <p:nvPr/>
          </p:nvSpPr>
          <p:spPr>
            <a:xfrm>
              <a:off x="550164" y="1975104"/>
              <a:ext cx="0" cy="926465"/>
            </a:xfrm>
            <a:custGeom>
              <a:avLst/>
              <a:gdLst/>
              <a:ahLst/>
              <a:cxnLst/>
              <a:rect l="l" t="t" r="r" b="b"/>
              <a:pathLst>
                <a:path w="0" h="926464">
                  <a:moveTo>
                    <a:pt x="0" y="0"/>
                  </a:moveTo>
                  <a:lnTo>
                    <a:pt x="0" y="926084"/>
                  </a:lnTo>
                </a:path>
              </a:pathLst>
            </a:custGeom>
            <a:ln w="9525">
              <a:solidFill>
                <a:srgbClr val="2136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1772" y="3436620"/>
              <a:ext cx="175260" cy="373380"/>
            </a:xfrm>
            <a:custGeom>
              <a:avLst/>
              <a:gdLst/>
              <a:ahLst/>
              <a:cxnLst/>
              <a:rect l="l" t="t" r="r" b="b"/>
              <a:pathLst>
                <a:path w="175259" h="373379">
                  <a:moveTo>
                    <a:pt x="175259" y="0"/>
                  </a:moveTo>
                  <a:lnTo>
                    <a:pt x="0" y="0"/>
                  </a:lnTo>
                  <a:lnTo>
                    <a:pt x="0" y="373278"/>
                  </a:lnTo>
                  <a:lnTo>
                    <a:pt x="175259" y="373278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09209" y="3476371"/>
            <a:ext cx="7051675" cy="1014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" b="1">
                <a:solidFill>
                  <a:srgbClr val="213668"/>
                </a:solidFill>
                <a:latin typeface="Trebuchet MS"/>
                <a:cs typeface="Trebuchet MS"/>
              </a:rPr>
              <a:t>Enable </a:t>
            </a:r>
            <a:r>
              <a:rPr dirty="0" sz="1400" spc="-10" b="1">
                <a:solidFill>
                  <a:srgbClr val="213668"/>
                </a:solidFill>
                <a:latin typeface="Trebuchet MS"/>
                <a:cs typeface="Trebuchet MS"/>
              </a:rPr>
              <a:t>overriding </a:t>
            </a:r>
            <a:r>
              <a:rPr dirty="0" sz="1400" spc="50" b="1">
                <a:solidFill>
                  <a:srgbClr val="213668"/>
                </a:solidFill>
                <a:latin typeface="Trebuchet MS"/>
                <a:cs typeface="Trebuchet MS"/>
              </a:rPr>
              <a:t>HTTP</a:t>
            </a:r>
            <a:r>
              <a:rPr dirty="0" sz="1400" spc="-305" b="1">
                <a:solidFill>
                  <a:srgbClr val="213668"/>
                </a:solidFill>
                <a:latin typeface="Trebuchet MS"/>
                <a:cs typeface="Trebuchet MS"/>
              </a:rPr>
              <a:t> </a:t>
            </a:r>
            <a:r>
              <a:rPr dirty="0" sz="1400" spc="5" b="1">
                <a:solidFill>
                  <a:srgbClr val="213668"/>
                </a:solidFill>
                <a:latin typeface="Trebuchet MS"/>
                <a:cs typeface="Trebuchet MS"/>
              </a:rPr>
              <a:t>method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rebuchet MS"/>
              <a:cs typeface="Trebuchet MS"/>
            </a:endParaRPr>
          </a:p>
          <a:p>
            <a:pPr algn="just" marL="121920" marR="508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There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some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proxies,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who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only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support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POST</a:t>
            </a:r>
            <a:r>
              <a:rPr dirty="0" sz="1200" spc="25">
                <a:latin typeface="Trebuchet MS"/>
                <a:cs typeface="Trebuchet MS"/>
              </a:rPr>
              <a:t> and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GET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methods;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this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why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must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allow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your  </a:t>
            </a:r>
            <a:r>
              <a:rPr dirty="0" sz="1200" spc="55">
                <a:latin typeface="Trebuchet MS"/>
                <a:cs typeface="Trebuchet MS"/>
              </a:rPr>
              <a:t>RESTful API </a:t>
            </a:r>
            <a:r>
              <a:rPr dirty="0" sz="1200">
                <a:latin typeface="Trebuchet MS"/>
                <a:cs typeface="Trebuchet MS"/>
              </a:rPr>
              <a:t>to override </a:t>
            </a:r>
            <a:r>
              <a:rPr dirty="0" sz="1200" spc="5">
                <a:latin typeface="Trebuchet MS"/>
                <a:cs typeface="Trebuchet MS"/>
              </a:rPr>
              <a:t>the </a:t>
            </a:r>
            <a:r>
              <a:rPr dirty="0" sz="1200" spc="50">
                <a:latin typeface="Trebuchet MS"/>
                <a:cs typeface="Trebuchet MS"/>
              </a:rPr>
              <a:t>HTTP </a:t>
            </a:r>
            <a:r>
              <a:rPr dirty="0" sz="1200" spc="-10">
                <a:latin typeface="Trebuchet MS"/>
                <a:cs typeface="Trebuchet MS"/>
              </a:rPr>
              <a:t>method. </a:t>
            </a:r>
            <a:r>
              <a:rPr dirty="0" sz="1200" spc="-40">
                <a:latin typeface="Trebuchet MS"/>
                <a:cs typeface="Trebuchet MS"/>
              </a:rPr>
              <a:t>You </a:t>
            </a:r>
            <a:r>
              <a:rPr dirty="0" sz="1200" spc="15">
                <a:latin typeface="Trebuchet MS"/>
                <a:cs typeface="Trebuchet MS"/>
              </a:rPr>
              <a:t>can do </a:t>
            </a:r>
            <a:r>
              <a:rPr dirty="0" sz="1200" spc="10">
                <a:latin typeface="Trebuchet MS"/>
                <a:cs typeface="Trebuchet MS"/>
              </a:rPr>
              <a:t>this </a:t>
            </a:r>
            <a:r>
              <a:rPr dirty="0" sz="1200" spc="15">
                <a:latin typeface="Trebuchet MS"/>
                <a:cs typeface="Trebuchet MS"/>
              </a:rPr>
              <a:t>by </a:t>
            </a:r>
            <a:r>
              <a:rPr dirty="0" sz="1200" spc="20">
                <a:latin typeface="Trebuchet MS"/>
                <a:cs typeface="Trebuchet MS"/>
              </a:rPr>
              <a:t>employing </a:t>
            </a:r>
            <a:r>
              <a:rPr dirty="0" sz="1200" spc="5">
                <a:latin typeface="Trebuchet MS"/>
                <a:cs typeface="Trebuchet MS"/>
              </a:rPr>
              <a:t>the </a:t>
            </a:r>
            <a:r>
              <a:rPr dirty="0" sz="1200" spc="25">
                <a:latin typeface="Trebuchet MS"/>
                <a:cs typeface="Trebuchet MS"/>
              </a:rPr>
              <a:t>custom </a:t>
            </a:r>
            <a:r>
              <a:rPr dirty="0" sz="1200" spc="50">
                <a:latin typeface="Trebuchet MS"/>
                <a:cs typeface="Trebuchet MS"/>
              </a:rPr>
              <a:t>HTTP </a:t>
            </a:r>
            <a:r>
              <a:rPr dirty="0" sz="1200" spc="35">
                <a:latin typeface="Trebuchet MS"/>
                <a:cs typeface="Trebuchet MS"/>
              </a:rPr>
              <a:t>Header  </a:t>
            </a:r>
            <a:r>
              <a:rPr dirty="0" sz="1200" spc="20">
                <a:latin typeface="Trebuchet MS"/>
                <a:cs typeface="Trebuchet MS"/>
              </a:rPr>
              <a:t>X-HTTP-Method-Override.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2" name="object 12"/>
            <p:cNvSpPr/>
            <p:nvPr/>
          </p:nvSpPr>
          <p:spPr>
            <a:xfrm>
              <a:off x="550163" y="3526535"/>
              <a:ext cx="0" cy="927735"/>
            </a:xfrm>
            <a:custGeom>
              <a:avLst/>
              <a:gdLst/>
              <a:ahLst/>
              <a:cxnLst/>
              <a:rect l="l" t="t" r="r" b="b"/>
              <a:pathLst>
                <a:path w="0" h="927735">
                  <a:moveTo>
                    <a:pt x="0" y="0"/>
                  </a:moveTo>
                  <a:lnTo>
                    <a:pt x="0" y="927608"/>
                  </a:lnTo>
                </a:path>
              </a:pathLst>
            </a:custGeom>
            <a:ln w="9525">
              <a:solidFill>
                <a:srgbClr val="2136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02692"/>
              <a:ext cx="9525" cy="344805"/>
            </a:xfrm>
            <a:custGeom>
              <a:avLst/>
              <a:gdLst/>
              <a:ahLst/>
              <a:cxnLst/>
              <a:rect l="l" t="t" r="r" b="b"/>
              <a:pathLst>
                <a:path w="9525" h="344805">
                  <a:moveTo>
                    <a:pt x="8966" y="0"/>
                  </a:moveTo>
                  <a:lnTo>
                    <a:pt x="0" y="0"/>
                  </a:lnTo>
                  <a:lnTo>
                    <a:pt x="0" y="344347"/>
                  </a:lnTo>
                  <a:lnTo>
                    <a:pt x="8966" y="344347"/>
                  </a:lnTo>
                  <a:lnTo>
                    <a:pt x="8966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209" y="337845"/>
            <a:ext cx="1520190" cy="2393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C78B30"/>
                </a:solidFill>
              </a:rPr>
              <a:t>S</a:t>
            </a:r>
            <a:r>
              <a:rPr dirty="0" sz="1400" spc="-200">
                <a:solidFill>
                  <a:srgbClr val="C78B30"/>
                </a:solidFill>
              </a:rPr>
              <a:t> </a:t>
            </a:r>
            <a:r>
              <a:rPr dirty="0" sz="1400" spc="60">
                <a:solidFill>
                  <a:srgbClr val="C78B30"/>
                </a:solidFill>
              </a:rPr>
              <a:t>DK</a:t>
            </a:r>
            <a:r>
              <a:rPr dirty="0" sz="1400" spc="-30">
                <a:solidFill>
                  <a:srgbClr val="C78B30"/>
                </a:solidFill>
              </a:rPr>
              <a:t> </a:t>
            </a:r>
            <a:r>
              <a:rPr dirty="0" sz="1400" spc="15">
                <a:solidFill>
                  <a:srgbClr val="C78B30"/>
                </a:solidFill>
              </a:rPr>
              <a:t>and</a:t>
            </a:r>
            <a:r>
              <a:rPr dirty="0" sz="1400" spc="-110">
                <a:solidFill>
                  <a:srgbClr val="C78B30"/>
                </a:solidFill>
              </a:rPr>
              <a:t> </a:t>
            </a:r>
            <a:r>
              <a:rPr dirty="0" sz="1400" spc="-10">
                <a:solidFill>
                  <a:srgbClr val="C78B30"/>
                </a:solidFill>
              </a:rPr>
              <a:t>Libraries</a:t>
            </a:r>
            <a:endParaRPr sz="1400"/>
          </a:p>
        </p:txBody>
      </p:sp>
      <p:grpSp>
        <p:nvGrpSpPr>
          <p:cNvPr id="6" name="object 6"/>
          <p:cNvGrpSpPr/>
          <p:nvPr/>
        </p:nvGrpSpPr>
        <p:grpSpPr>
          <a:xfrm>
            <a:off x="-2793" y="128270"/>
            <a:ext cx="640080" cy="3519170"/>
            <a:chOff x="-2793" y="128270"/>
            <a:chExt cx="640080" cy="3519170"/>
          </a:xfrm>
        </p:grpSpPr>
        <p:sp>
          <p:nvSpPr>
            <p:cNvPr id="7" name="object 7"/>
            <p:cNvSpPr/>
            <p:nvPr/>
          </p:nvSpPr>
          <p:spPr>
            <a:xfrm>
              <a:off x="461772" y="298704"/>
              <a:ext cx="175260" cy="373380"/>
            </a:xfrm>
            <a:custGeom>
              <a:avLst/>
              <a:gdLst/>
              <a:ahLst/>
              <a:cxnLst/>
              <a:rect l="l" t="t" r="r" b="b"/>
              <a:pathLst>
                <a:path w="175259" h="373380">
                  <a:moveTo>
                    <a:pt x="175259" y="0"/>
                  </a:moveTo>
                  <a:lnTo>
                    <a:pt x="0" y="0"/>
                  </a:lnTo>
                  <a:lnTo>
                    <a:pt x="0" y="373278"/>
                  </a:lnTo>
                  <a:lnTo>
                    <a:pt x="175259" y="373278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0164" y="388620"/>
              <a:ext cx="0" cy="1039494"/>
            </a:xfrm>
            <a:custGeom>
              <a:avLst/>
              <a:gdLst/>
              <a:ahLst/>
              <a:cxnLst/>
              <a:rect l="l" t="t" r="r" b="b"/>
              <a:pathLst>
                <a:path w="0" h="1039494">
                  <a:moveTo>
                    <a:pt x="0" y="0"/>
                  </a:moveTo>
                  <a:lnTo>
                    <a:pt x="0" y="1039075"/>
                  </a:lnTo>
                </a:path>
              </a:pathLst>
            </a:custGeom>
            <a:ln w="9525">
              <a:solidFill>
                <a:srgbClr val="C78B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143" y="140220"/>
              <a:ext cx="224154" cy="494030"/>
            </a:xfrm>
            <a:custGeom>
              <a:avLst/>
              <a:gdLst/>
              <a:ahLst/>
              <a:cxnLst/>
              <a:rect l="l" t="t" r="r" b="b"/>
              <a:pathLst>
                <a:path w="224154" h="494030">
                  <a:moveTo>
                    <a:pt x="223812" y="0"/>
                  </a:moveTo>
                  <a:lnTo>
                    <a:pt x="0" y="0"/>
                  </a:lnTo>
                  <a:lnTo>
                    <a:pt x="0" y="493623"/>
                  </a:lnTo>
                  <a:lnTo>
                    <a:pt x="223812" y="493623"/>
                  </a:lnTo>
                  <a:lnTo>
                    <a:pt x="2238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906" y="140970"/>
              <a:ext cx="224154" cy="494030"/>
            </a:xfrm>
            <a:custGeom>
              <a:avLst/>
              <a:gdLst/>
              <a:ahLst/>
              <a:cxnLst/>
              <a:rect l="l" t="t" r="r" b="b"/>
              <a:pathLst>
                <a:path w="224154" h="494030">
                  <a:moveTo>
                    <a:pt x="0" y="0"/>
                  </a:moveTo>
                  <a:lnTo>
                    <a:pt x="223812" y="0"/>
                  </a:lnTo>
                  <a:lnTo>
                    <a:pt x="223812" y="493636"/>
                  </a:lnTo>
                  <a:lnTo>
                    <a:pt x="0" y="4936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1772" y="1793747"/>
              <a:ext cx="175260" cy="375285"/>
            </a:xfrm>
            <a:custGeom>
              <a:avLst/>
              <a:gdLst/>
              <a:ahLst/>
              <a:cxnLst/>
              <a:rect l="l" t="t" r="r" b="b"/>
              <a:pathLst>
                <a:path w="175259" h="375285">
                  <a:moveTo>
                    <a:pt x="175259" y="0"/>
                  </a:moveTo>
                  <a:lnTo>
                    <a:pt x="0" y="0"/>
                  </a:lnTo>
                  <a:lnTo>
                    <a:pt x="0" y="374802"/>
                  </a:lnTo>
                  <a:lnTo>
                    <a:pt x="175259" y="374802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50164" y="1883664"/>
              <a:ext cx="0" cy="1040765"/>
            </a:xfrm>
            <a:custGeom>
              <a:avLst/>
              <a:gdLst/>
              <a:ahLst/>
              <a:cxnLst/>
              <a:rect l="l" t="t" r="r" b="b"/>
              <a:pathLst>
                <a:path w="0" h="1040764">
                  <a:moveTo>
                    <a:pt x="0" y="0"/>
                  </a:moveTo>
                  <a:lnTo>
                    <a:pt x="0" y="1040599"/>
                  </a:lnTo>
                </a:path>
              </a:pathLst>
            </a:custGeom>
            <a:ln w="9525">
              <a:solidFill>
                <a:srgbClr val="C78B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61772" y="3273552"/>
              <a:ext cx="175260" cy="373380"/>
            </a:xfrm>
            <a:custGeom>
              <a:avLst/>
              <a:gdLst/>
              <a:ahLst/>
              <a:cxnLst/>
              <a:rect l="l" t="t" r="r" b="b"/>
              <a:pathLst>
                <a:path w="175259" h="373379">
                  <a:moveTo>
                    <a:pt x="175259" y="0"/>
                  </a:moveTo>
                  <a:lnTo>
                    <a:pt x="0" y="0"/>
                  </a:lnTo>
                  <a:lnTo>
                    <a:pt x="0" y="373278"/>
                  </a:lnTo>
                  <a:lnTo>
                    <a:pt x="175259" y="373278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19409" y="765873"/>
            <a:ext cx="701738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latin typeface="Trebuchet MS"/>
                <a:cs typeface="Trebuchet MS"/>
              </a:rPr>
              <a:t>Offer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important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resources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development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team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boost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speed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services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development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  </a:t>
            </a:r>
            <a:r>
              <a:rPr dirty="0" sz="1200" spc="-10">
                <a:latin typeface="Trebuchet MS"/>
                <a:cs typeface="Trebuchet MS"/>
              </a:rPr>
              <a:t>implementation.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You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do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offering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resources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contain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reusable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processes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code.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9208" y="1833854"/>
            <a:ext cx="7704455" cy="1014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30" b="1">
                <a:solidFill>
                  <a:srgbClr val="C78B30"/>
                </a:solidFill>
                <a:latin typeface="Trebuchet MS"/>
                <a:cs typeface="Trebuchet MS"/>
              </a:rPr>
              <a:t>Security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Trebuchet MS"/>
              <a:cs typeface="Trebuchet MS"/>
            </a:endParaRPr>
          </a:p>
          <a:p>
            <a:pPr marL="121920" marR="5080">
              <a:lnSpc>
                <a:spcPct val="100000"/>
              </a:lnSpc>
            </a:pPr>
            <a:r>
              <a:rPr dirty="0" sz="1200" spc="-40">
                <a:latin typeface="Trebuchet MS"/>
                <a:cs typeface="Trebuchet MS"/>
              </a:rPr>
              <a:t>You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must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ensure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your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2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secure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but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cost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user-friendliness.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If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user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spends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more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than  </a:t>
            </a:r>
            <a:r>
              <a:rPr dirty="0" sz="1200">
                <a:latin typeface="Trebuchet MS"/>
                <a:cs typeface="Trebuchet MS"/>
              </a:rPr>
              <a:t>5</a:t>
            </a:r>
            <a:r>
              <a:rPr dirty="0" sz="1200" spc="5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minutes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authentication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means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your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20">
                <a:latin typeface="Trebuchet MS"/>
                <a:cs typeface="Trebuchet MS"/>
              </a:rPr>
              <a:t> is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far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from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being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user-friendly.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You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use</a:t>
            </a:r>
            <a:endParaRPr sz="1200">
              <a:latin typeface="Trebuchet MS"/>
              <a:cs typeface="Trebuchet MS"/>
            </a:endParaRPr>
          </a:p>
          <a:p>
            <a:pPr marL="121920">
              <a:lnSpc>
                <a:spcPct val="100000"/>
              </a:lnSpc>
            </a:pPr>
            <a:r>
              <a:rPr dirty="0" sz="1200" spc="25">
                <a:latin typeface="Trebuchet MS"/>
                <a:cs typeface="Trebuchet MS"/>
              </a:rPr>
              <a:t>token-based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authentication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make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your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secure.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9208" y="3312960"/>
            <a:ext cx="7454265" cy="1563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>
                <a:solidFill>
                  <a:srgbClr val="C78B30"/>
                </a:solidFill>
                <a:latin typeface="Trebuchet MS"/>
                <a:cs typeface="Trebuchet MS"/>
              </a:rPr>
              <a:t>Documentation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rebuchet MS"/>
              <a:cs typeface="Trebuchet MS"/>
            </a:endParaRPr>
          </a:p>
          <a:p>
            <a:pPr marL="121920" marR="5080">
              <a:lnSpc>
                <a:spcPct val="100000"/>
              </a:lnSpc>
            </a:pPr>
            <a:r>
              <a:rPr dirty="0" sz="1200" spc="25">
                <a:latin typeface="Trebuchet MS"/>
                <a:cs typeface="Trebuchet MS"/>
              </a:rPr>
              <a:t>Offering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wide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range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documentation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another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great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practice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must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consider.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You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must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create  </a:t>
            </a:r>
            <a:r>
              <a:rPr dirty="0" sz="1200" spc="10">
                <a:latin typeface="Trebuchet MS"/>
                <a:cs typeface="Trebuchet MS"/>
              </a:rPr>
              <a:t>extensive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documentation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enables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mobile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app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developers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understand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entire  </a:t>
            </a:r>
            <a:r>
              <a:rPr dirty="0" sz="1200" spc="40">
                <a:latin typeface="Trebuchet MS"/>
                <a:cs typeface="Trebuchet MS"/>
              </a:rPr>
              <a:t>process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detail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so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they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utilize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information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provide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top-notch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user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experience.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1920" marR="22987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In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nutshell,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well-crafted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10">
                <a:latin typeface="Trebuchet MS"/>
                <a:cs typeface="Trebuchet MS"/>
              </a:rPr>
              <a:t> documentation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decrease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project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cost,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implementation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time,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  </a:t>
            </a:r>
            <a:r>
              <a:rPr dirty="0" sz="1200" spc="20">
                <a:latin typeface="Trebuchet MS"/>
                <a:cs typeface="Trebuchet MS"/>
              </a:rPr>
              <a:t>enhance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-18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efﬁciency.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8" name="object 18"/>
            <p:cNvSpPr/>
            <p:nvPr/>
          </p:nvSpPr>
          <p:spPr>
            <a:xfrm>
              <a:off x="550163" y="3363467"/>
              <a:ext cx="0" cy="1544955"/>
            </a:xfrm>
            <a:custGeom>
              <a:avLst/>
              <a:gdLst/>
              <a:ahLst/>
              <a:cxnLst/>
              <a:rect l="l" t="t" r="r" b="b"/>
              <a:pathLst>
                <a:path w="0" h="1544954">
                  <a:moveTo>
                    <a:pt x="0" y="0"/>
                  </a:moveTo>
                  <a:lnTo>
                    <a:pt x="0" y="1544777"/>
                  </a:lnTo>
                </a:path>
              </a:pathLst>
            </a:custGeom>
            <a:ln w="9525">
              <a:solidFill>
                <a:srgbClr val="C78B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5888" y="619582"/>
            <a:ext cx="981075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5"/>
              <a:t>Express.js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001" y="936650"/>
            <a:ext cx="7171055" cy="3060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95"/>
              </a:spcBef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Express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small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framework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sits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top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Node.js’s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web server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functionality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simplify its </a:t>
            </a: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APIs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add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helpful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features.It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makes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easier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organize your 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application’s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functionality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middle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ware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routing;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adds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helpful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utilities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Node.js’s 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HTTP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objects;it</a:t>
            </a:r>
            <a:r>
              <a:rPr dirty="0" sz="1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facilitates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rendering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HTTP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objects.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marL="274320" marR="441959" indent="-262255">
              <a:lnSpc>
                <a:spcPct val="100000"/>
              </a:lnSpc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 is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part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5">
                <a:solidFill>
                  <a:srgbClr val="FFFFFF"/>
                </a:solidFill>
                <a:latin typeface="Trebuchet MS"/>
                <a:cs typeface="Trebuchet MS"/>
              </a:rPr>
              <a:t>MERN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stack,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full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stack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solution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fast,  robust,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maintainable production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13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applications.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MongoDB(Database)</a:t>
            </a: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spcBef>
                <a:spcPts val="1660"/>
              </a:spcBef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ExpressJS(Web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Framework)</a:t>
            </a: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spcBef>
                <a:spcPts val="1655"/>
              </a:spcBef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ReactJS(Front-end</a:t>
            </a:r>
            <a:r>
              <a:rPr dirty="0" sz="13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Framework)</a:t>
            </a: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spcBef>
                <a:spcPts val="1664"/>
              </a:spcBef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NodeJS(Application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Server)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5888" y="619582"/>
            <a:ext cx="2811145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5"/>
              <a:t>Installing </a:t>
            </a:r>
            <a:r>
              <a:rPr dirty="0" spc="50"/>
              <a:t>Express </a:t>
            </a:r>
            <a:r>
              <a:rPr dirty="0" spc="10"/>
              <a:t>on</a:t>
            </a:r>
            <a:r>
              <a:rPr dirty="0" spc="-260"/>
              <a:t> </a:t>
            </a:r>
            <a:r>
              <a:rPr dirty="0" spc="25"/>
              <a:t>Windows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5843" y="936650"/>
            <a:ext cx="6906259" cy="1647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5080" indent="-262255">
              <a:lnSpc>
                <a:spcPct val="100000"/>
              </a:lnSpc>
              <a:spcBef>
                <a:spcPts val="95"/>
              </a:spcBef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300" spc="70">
                <a:solidFill>
                  <a:srgbClr val="FFFFFF"/>
                </a:solidFill>
                <a:latin typeface="Trebuchet MS"/>
                <a:cs typeface="Trebuchet MS"/>
              </a:rPr>
              <a:t>Assuming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installed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dirty="0" sz="13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system,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following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steps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be 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followed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install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Windows: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marL="299085" indent="-262890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300" spc="-10" b="1">
                <a:solidFill>
                  <a:srgbClr val="C78B30"/>
                </a:solidFill>
                <a:latin typeface="Trebuchet MS"/>
                <a:cs typeface="Trebuchet MS"/>
              </a:rPr>
              <a:t>STEP-1:</a:t>
            </a:r>
            <a:r>
              <a:rPr dirty="0" sz="1300" spc="-125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Creating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directory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dirty="0" sz="13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working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directory.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$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mkdir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3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fg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$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cd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3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fg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6666" y="3115971"/>
            <a:ext cx="6183630" cy="1041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7815" indent="-262255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dirty="0" sz="1300" spc="-5" b="1">
                <a:solidFill>
                  <a:srgbClr val="C78B30"/>
                </a:solidFill>
                <a:latin typeface="Trebuchet MS"/>
                <a:cs typeface="Trebuchet MS"/>
              </a:rPr>
              <a:t>S</a:t>
            </a:r>
            <a:r>
              <a:rPr dirty="0" sz="1300" spc="-170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spc="15" b="1">
                <a:solidFill>
                  <a:srgbClr val="C78B30"/>
                </a:solidFill>
                <a:latin typeface="Trebuchet MS"/>
                <a:cs typeface="Trebuchet MS"/>
              </a:rPr>
              <a:t>TEP-2:</a:t>
            </a:r>
            <a:r>
              <a:rPr dirty="0" sz="1300" spc="-95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npm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init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command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package.json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ﬁle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project.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$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npm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init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Keep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pressing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enter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enter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“yes/no”</a:t>
            </a:r>
            <a:r>
              <a:rPr dirty="0" sz="13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accordingly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terminus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line.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5888" y="619582"/>
            <a:ext cx="2811145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5"/>
              <a:t>Installing </a:t>
            </a:r>
            <a:r>
              <a:rPr dirty="0" spc="50"/>
              <a:t>Express </a:t>
            </a:r>
            <a:r>
              <a:rPr dirty="0" spc="10"/>
              <a:t>on</a:t>
            </a:r>
            <a:r>
              <a:rPr dirty="0" spc="-260"/>
              <a:t> </a:t>
            </a:r>
            <a:r>
              <a:rPr dirty="0" spc="25"/>
              <a:t>Windows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5675" y="936650"/>
            <a:ext cx="6804659" cy="2646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6289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300" spc="-5" b="1">
                <a:solidFill>
                  <a:srgbClr val="C78B30"/>
                </a:solidFill>
                <a:latin typeface="Trebuchet MS"/>
                <a:cs typeface="Trebuchet MS"/>
              </a:rPr>
              <a:t>S </a:t>
            </a:r>
            <a:r>
              <a:rPr dirty="0" sz="1300" spc="20" b="1">
                <a:solidFill>
                  <a:srgbClr val="C78B30"/>
                </a:solidFill>
                <a:latin typeface="Trebuchet MS"/>
                <a:cs typeface="Trebuchet MS"/>
              </a:rPr>
              <a:t>TEP-3: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Installing</a:t>
            </a:r>
            <a:r>
              <a:rPr dirty="0" sz="1300" spc="-25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marL="299085" indent="-262890">
              <a:lnSpc>
                <a:spcPct val="100000"/>
              </a:lnSpc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folder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following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command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line: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$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npm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install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express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300" spc="-3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save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Trebuchet MS"/>
              <a:cs typeface="Trebuchet MS"/>
            </a:endParaRPr>
          </a:p>
          <a:p>
            <a:pPr marL="299085" indent="-262890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300" spc="35" b="1">
                <a:solidFill>
                  <a:srgbClr val="C78B30"/>
                </a:solidFill>
                <a:latin typeface="Trebuchet MS"/>
                <a:cs typeface="Trebuchet MS"/>
              </a:rPr>
              <a:t>STEP-4:</a:t>
            </a:r>
            <a:r>
              <a:rPr dirty="0" sz="1300" spc="-30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Verify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Express.js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installed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Windows: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99085" marR="5080" indent="-262255">
              <a:lnSpc>
                <a:spcPct val="100000"/>
              </a:lnSpc>
              <a:spcBef>
                <a:spcPts val="5"/>
              </a:spcBef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check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express.js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installed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not,</a:t>
            </a:r>
            <a:r>
              <a:rPr dirty="0" sz="13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following 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command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line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3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cmd: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C:\Users\Admin\gfg\node_modules&gt;npm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--version</a:t>
            </a:r>
            <a:r>
              <a:rPr dirty="0" sz="130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5888" y="619582"/>
            <a:ext cx="3794125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</a:t>
            </a:r>
            <a:r>
              <a:rPr dirty="0" spc="-195"/>
              <a:t> </a:t>
            </a:r>
            <a:r>
              <a:rPr dirty="0" spc="20"/>
              <a:t>teps</a:t>
            </a:r>
            <a:r>
              <a:rPr dirty="0" spc="15"/>
              <a:t> </a:t>
            </a:r>
            <a:r>
              <a:rPr dirty="0" spc="5"/>
              <a:t>to</a:t>
            </a:r>
            <a:r>
              <a:rPr dirty="0" spc="-105"/>
              <a:t> </a:t>
            </a:r>
            <a:r>
              <a:rPr dirty="0" spc="15"/>
              <a:t>create</a:t>
            </a:r>
            <a:r>
              <a:rPr dirty="0" spc="-110"/>
              <a:t> </a:t>
            </a:r>
            <a:r>
              <a:rPr dirty="0" spc="20"/>
              <a:t>an</a:t>
            </a:r>
            <a:r>
              <a:rPr dirty="0" spc="-70"/>
              <a:t> </a:t>
            </a:r>
            <a:r>
              <a:rPr dirty="0" spc="35"/>
              <a:t>Express.js</a:t>
            </a:r>
            <a:r>
              <a:rPr dirty="0" spc="-95"/>
              <a:t> </a:t>
            </a:r>
            <a:r>
              <a:rPr dirty="0" spc="30"/>
              <a:t>Application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003" y="936650"/>
            <a:ext cx="6917055" cy="3154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40" b="1">
                <a:solidFill>
                  <a:srgbClr val="C78B30"/>
                </a:solidFill>
                <a:latin typeface="Trebuchet MS"/>
                <a:cs typeface="Trebuchet MS"/>
              </a:rPr>
              <a:t>Step</a:t>
            </a:r>
            <a:r>
              <a:rPr dirty="0" sz="1300" spc="-45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spc="-90" b="1">
                <a:solidFill>
                  <a:srgbClr val="C78B30"/>
                </a:solidFill>
                <a:latin typeface="Trebuchet MS"/>
                <a:cs typeface="Trebuchet MS"/>
              </a:rPr>
              <a:t>1:</a:t>
            </a:r>
            <a:r>
              <a:rPr dirty="0" sz="1300" spc="-270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Write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command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terminal,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application,</a:t>
            </a:r>
            <a:r>
              <a:rPr dirty="0" sz="13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our 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inside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node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application.</a:t>
            </a: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spcBef>
                <a:spcPts val="1080"/>
              </a:spcBef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Syntax:</a:t>
            </a:r>
            <a:endParaRPr sz="1300">
              <a:latin typeface="Trebuchet MS"/>
              <a:cs typeface="Trebuchet MS"/>
            </a:endParaRPr>
          </a:p>
          <a:p>
            <a:pPr marL="274320">
              <a:lnSpc>
                <a:spcPct val="100000"/>
              </a:lnSpc>
              <a:spcBef>
                <a:spcPts val="1560"/>
              </a:spcBef>
            </a:pP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npm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init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rebuchet MS"/>
              <a:cs typeface="Trebuchet MS"/>
            </a:endParaRPr>
          </a:p>
          <a:p>
            <a:pPr marL="274320" marR="6985" indent="-262255">
              <a:lnSpc>
                <a:spcPct val="100000"/>
              </a:lnSpc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ask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few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conﬁgurations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dirty="0" sz="13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ﬁll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accordingly, 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change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later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package.json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ﬁle.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▪"/>
            </a:pP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"/>
              <a:buChar char="▪"/>
            </a:pPr>
            <a:endParaRPr sz="12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Note:</a:t>
            </a:r>
            <a:r>
              <a:rPr dirty="0" sz="13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`npm</a:t>
            </a:r>
            <a:r>
              <a:rPr dirty="0" sz="13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init</a:t>
            </a:r>
            <a:r>
              <a:rPr dirty="0" sz="130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-y`</a:t>
            </a:r>
            <a:r>
              <a:rPr dirty="0" sz="130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initialization</a:t>
            </a: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spcBef>
                <a:spcPts val="1080"/>
              </a:spcBef>
              <a:buClr>
                <a:srgbClr val="FFFFFF"/>
              </a:buClr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40" b="1">
                <a:solidFill>
                  <a:srgbClr val="C78B30"/>
                </a:solidFill>
                <a:latin typeface="Trebuchet MS"/>
                <a:cs typeface="Trebuchet MS"/>
              </a:rPr>
              <a:t>Step</a:t>
            </a:r>
            <a:r>
              <a:rPr dirty="0" sz="1300" spc="-45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spc="-25" b="1">
                <a:solidFill>
                  <a:srgbClr val="C78B30"/>
                </a:solidFill>
                <a:latin typeface="Trebuchet MS"/>
                <a:cs typeface="Trebuchet MS"/>
              </a:rPr>
              <a:t>2:</a:t>
            </a:r>
            <a:r>
              <a:rPr dirty="0" sz="1300" spc="-145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Install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necessary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dependencies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application.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274320">
              <a:lnSpc>
                <a:spcPct val="100000"/>
              </a:lnSpc>
            </a:pP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npm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install</a:t>
            </a:r>
            <a:r>
              <a:rPr dirty="0" sz="13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60008" y="610082"/>
            <a:ext cx="424370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4320" indent="-262255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-5" b="1">
                <a:solidFill>
                  <a:srgbClr val="C78B30"/>
                </a:solidFill>
                <a:latin typeface="Trebuchet MS"/>
                <a:cs typeface="Trebuchet MS"/>
              </a:rPr>
              <a:t>S</a:t>
            </a:r>
            <a:r>
              <a:rPr dirty="0" sz="1300" spc="-180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b="1">
                <a:solidFill>
                  <a:srgbClr val="C78B30"/>
                </a:solidFill>
                <a:latin typeface="Trebuchet MS"/>
                <a:cs typeface="Trebuchet MS"/>
              </a:rPr>
              <a:t>tep</a:t>
            </a:r>
            <a:r>
              <a:rPr dirty="0" sz="1300" spc="-95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spc="-15" b="1">
                <a:solidFill>
                  <a:srgbClr val="C78B30"/>
                </a:solidFill>
                <a:latin typeface="Trebuchet MS"/>
                <a:cs typeface="Trebuchet MS"/>
              </a:rPr>
              <a:t>3:</a:t>
            </a:r>
            <a:r>
              <a:rPr dirty="0" sz="1300" spc="-110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structure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look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following.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2705100" y="1772411"/>
              <a:ext cx="3733800" cy="15986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35845" y="610082"/>
            <a:ext cx="7258684" cy="2216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marR="5080" indent="-262255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reate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ﬁle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app.js,</a:t>
            </a:r>
            <a:r>
              <a:rPr dirty="0" sz="13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article,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write</a:t>
            </a:r>
            <a:r>
              <a:rPr dirty="0" sz="13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whole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ﬁle.</a:t>
            </a:r>
            <a:r>
              <a:rPr dirty="0" sz="13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will 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be our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folder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structure.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Now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Inside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app.js,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Import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express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require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keyword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create 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calling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express()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provided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framework.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for 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our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local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application, 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3000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default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but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you can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choose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any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according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availability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ports.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Call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listen()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function,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requires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path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callback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argument. 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starts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listening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connection on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speciﬁed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path,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default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host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localhost,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 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path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localhost:3000,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here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3000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we 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set 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earlier.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callback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function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gets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executed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either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successful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start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due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error.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const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express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dirty="0" sz="13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require('express');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845" y="3384116"/>
            <a:ext cx="1677670" cy="631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const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dirty="0" sz="130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=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express();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const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dirty="0" sz="1300" spc="-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=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3000;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5888" y="619582"/>
            <a:ext cx="2426970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85"/>
              <a:t>API</a:t>
            </a:r>
            <a:r>
              <a:rPr dirty="0" spc="-90"/>
              <a:t> </a:t>
            </a:r>
            <a:r>
              <a:rPr dirty="0" spc="20"/>
              <a:t>Development</a:t>
            </a:r>
            <a:r>
              <a:rPr dirty="0" spc="-95"/>
              <a:t> </a:t>
            </a:r>
            <a:r>
              <a:rPr dirty="0"/>
              <a:t>S</a:t>
            </a:r>
            <a:r>
              <a:rPr dirty="0" spc="-185"/>
              <a:t> </a:t>
            </a:r>
            <a:r>
              <a:rPr dirty="0"/>
              <a:t>ervices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006" y="936650"/>
            <a:ext cx="7193280" cy="1226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74955" marR="5080" indent="-262890">
              <a:lnSpc>
                <a:spcPct val="100000"/>
              </a:lnSpc>
              <a:spcBef>
                <a:spcPts val="95"/>
              </a:spcBef>
              <a:buFont typeface="Arial"/>
              <a:buChar char="▪"/>
              <a:tabLst>
                <a:tab pos="274955" algn="l"/>
              </a:tabLst>
            </a:pP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API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(Application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Programming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Interface)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nothing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but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set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of instructions,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requirements, 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standards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enable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employ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some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other 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application,</a:t>
            </a:r>
            <a:r>
              <a:rPr dirty="0" sz="13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device,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offer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better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services.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algn="just" marL="274320" marR="35560" indent="-262255">
              <a:lnSpc>
                <a:spcPct val="100000"/>
              </a:lnSpc>
              <a:buFont typeface="Arial"/>
              <a:buChar char="▪"/>
              <a:tabLst>
                <a:tab pos="274955" algn="l"/>
              </a:tabLst>
            </a:pP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In technical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terms, 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it’s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set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programming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code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which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allows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transmission</a:t>
            </a:r>
            <a:r>
              <a:rPr dirty="0" sz="13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between  one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other.</a:t>
            </a:r>
            <a:r>
              <a:rPr dirty="0" sz="13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consists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terms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exchange.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941832" y="2761488"/>
              <a:ext cx="6905244" cy="14295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35723" y="610082"/>
            <a:ext cx="4400550" cy="3060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app.listen(PORT, (error)</a:t>
            </a:r>
            <a:r>
              <a:rPr dirty="0" sz="130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=&gt;{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rebuchet MS"/>
              <a:cs typeface="Trebuchet MS"/>
            </a:endParaRPr>
          </a:p>
          <a:p>
            <a:pPr marL="172720">
              <a:lnSpc>
                <a:spcPct val="100000"/>
              </a:lnSpc>
            </a:pP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if(!error)</a:t>
            </a:r>
            <a:endParaRPr sz="1300">
              <a:latin typeface="Trebuchet MS"/>
              <a:cs typeface="Trebuchet MS"/>
            </a:endParaRPr>
          </a:p>
          <a:p>
            <a:pPr marL="330835">
              <a:lnSpc>
                <a:spcPct val="100000"/>
              </a:lnSpc>
              <a:spcBef>
                <a:spcPts val="1080"/>
              </a:spcBef>
            </a:pP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console.log("Server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Successfully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Running,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algn="ctr" marR="65405">
              <a:lnSpc>
                <a:spcPct val="100000"/>
              </a:lnSpc>
            </a:pP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listening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"+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PORT)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50">
              <a:latin typeface="Trebuchet MS"/>
              <a:cs typeface="Trebuchet MS"/>
            </a:endParaRPr>
          </a:p>
          <a:p>
            <a:pPr marL="170815">
              <a:lnSpc>
                <a:spcPct val="100000"/>
              </a:lnSpc>
            </a:pP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else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rebuchet MS"/>
              <a:cs typeface="Trebuchet MS"/>
            </a:endParaRPr>
          </a:p>
          <a:p>
            <a:pPr marL="332105">
              <a:lnSpc>
                <a:spcPct val="100000"/>
              </a:lnSpc>
            </a:pP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console.log("Error</a:t>
            </a:r>
            <a:r>
              <a:rPr dirty="0" sz="13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occurred,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can't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start",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error);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rebuchet MS"/>
              <a:cs typeface="Trebuchet MS"/>
            </a:endParaRPr>
          </a:p>
          <a:p>
            <a:pPr marL="172085">
              <a:lnSpc>
                <a:spcPct val="100000"/>
              </a:lnSpc>
            </a:pP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}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00" spc="-125">
                <a:solidFill>
                  <a:srgbClr val="FFFFFF"/>
                </a:solidFill>
                <a:latin typeface="Trebuchet MS"/>
                <a:cs typeface="Trebuchet MS"/>
              </a:rPr>
              <a:t>);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35888" y="526605"/>
            <a:ext cx="8641715" cy="404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6637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Step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application:</a:t>
            </a:r>
            <a:r>
              <a:rPr dirty="0" sz="12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dirty="0" sz="1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successfully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running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2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see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it’s</a:t>
            </a:r>
            <a:r>
              <a:rPr dirty="0" sz="1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working,</a:t>
            </a:r>
            <a:r>
              <a:rPr dirty="0" sz="12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write 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command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2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terminal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35">
                <a:solidFill>
                  <a:srgbClr val="FFFFFF"/>
                </a:solidFill>
                <a:latin typeface="Trebuchet MS"/>
                <a:cs typeface="Trebuchet MS"/>
              </a:rPr>
              <a:t>server.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node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app.js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146685">
              <a:lnSpc>
                <a:spcPct val="100000"/>
              </a:lnSpc>
            </a:pP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this,</a:t>
            </a:r>
            <a:r>
              <a:rPr dirty="0" sz="12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dirty="0" sz="12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successfully,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12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starting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dirty="0" sz="12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may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some  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error,</a:t>
            </a:r>
            <a:r>
              <a:rPr dirty="0" sz="12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try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analyze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read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error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resolve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2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accordingly.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439420">
              <a:lnSpc>
                <a:spcPct val="100000"/>
              </a:lnSpc>
              <a:spcBef>
                <a:spcPts val="5"/>
              </a:spcBef>
            </a:pPr>
            <a:r>
              <a:rPr dirty="0" sz="1200" spc="-35">
                <a:solidFill>
                  <a:srgbClr val="FFFFFF"/>
                </a:solidFill>
                <a:latin typeface="Trebuchet MS"/>
                <a:cs typeface="Trebuchet MS"/>
              </a:rPr>
              <a:t>Finally,</a:t>
            </a:r>
            <a:r>
              <a:rPr dirty="0" sz="12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after</a:t>
            </a:r>
            <a:r>
              <a:rPr dirty="0" sz="12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Trebuchet MS"/>
                <a:cs typeface="Trebuchet MS"/>
              </a:rPr>
              <a:t>successful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1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try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open</a:t>
            </a: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URL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(localhost:3000)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browser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2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show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cannot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/ 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1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conﬁgured</a:t>
            </a:r>
            <a:r>
              <a:rPr dirty="0" sz="12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dirty="0" sz="1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r>
              <a:rPr dirty="0" sz="12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dirty="0" sz="12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yet.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40" b="1">
                <a:solidFill>
                  <a:srgbClr val="C78B30"/>
                </a:solidFill>
                <a:latin typeface="Trebuchet MS"/>
                <a:cs typeface="Trebuchet MS"/>
              </a:rPr>
              <a:t>Step</a:t>
            </a:r>
            <a:r>
              <a:rPr dirty="0" sz="1200" spc="-65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200" spc="-10" b="1">
                <a:solidFill>
                  <a:srgbClr val="C78B30"/>
                </a:solidFill>
                <a:latin typeface="Trebuchet MS"/>
                <a:cs typeface="Trebuchet MS"/>
              </a:rPr>
              <a:t>4:</a:t>
            </a:r>
            <a:r>
              <a:rPr dirty="0" sz="1200" spc="-120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dirty="0" sz="12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routes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application.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Routes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endpoints</a:t>
            </a:r>
            <a:r>
              <a:rPr dirty="0" sz="1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server,</a:t>
            </a:r>
            <a:r>
              <a:rPr dirty="0" sz="12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1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conﬁgured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backend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whenever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someone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tries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endParaRPr sz="1200">
              <a:latin typeface="Trebuchet MS"/>
              <a:cs typeface="Trebuchet MS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those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endpoints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respond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accordingly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1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deﬁnition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dirty="0" sz="12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backend.</a:t>
            </a:r>
            <a:r>
              <a:rPr dirty="0" sz="12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you’re</a:t>
            </a:r>
            <a:r>
              <a:rPr dirty="0" sz="1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beginner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consider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r>
              <a:rPr dirty="0" sz="1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function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gets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called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when 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someone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requests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special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path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associated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with that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function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return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expected 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value</a:t>
            </a: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response.</a:t>
            </a:r>
            <a:r>
              <a:rPr dirty="0" sz="12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dirty="0" sz="1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routes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Trebuchet MS"/>
                <a:cs typeface="Trebuchet MS"/>
              </a:rPr>
              <a:t>HTTP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methods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get,</a:t>
            </a:r>
            <a:r>
              <a:rPr dirty="0" sz="12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post,</a:t>
            </a: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put,</a:t>
            </a:r>
            <a:r>
              <a:rPr dirty="0" sz="1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on.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387985">
              <a:lnSpc>
                <a:spcPct val="100000"/>
              </a:lnSpc>
              <a:spcBef>
                <a:spcPts val="5"/>
              </a:spcBef>
            </a:pP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Syntax:</a:t>
            </a:r>
            <a:r>
              <a:rPr dirty="0" sz="1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basic</a:t>
            </a:r>
            <a:r>
              <a:rPr dirty="0" sz="1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syntax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routes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looks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 like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this,</a:t>
            </a:r>
            <a:r>
              <a:rPr dirty="0" sz="1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given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execute</a:t>
            </a:r>
            <a:r>
              <a:rPr dirty="0" sz="1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path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request method</a:t>
            </a:r>
            <a:r>
              <a:rPr dirty="0" sz="12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resemble.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app.anyMethod(path,</a:t>
            </a:r>
            <a:r>
              <a:rPr dirty="0" sz="12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function)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9" y="238671"/>
            <a:ext cx="7649209" cy="38646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 b="1">
                <a:latin typeface="Trebuchet MS"/>
                <a:cs typeface="Trebuchet MS"/>
              </a:rPr>
              <a:t>Example</a:t>
            </a:r>
            <a:r>
              <a:rPr dirty="0" sz="1200" spc="-55" b="1">
                <a:latin typeface="Trebuchet MS"/>
                <a:cs typeface="Trebuchet MS"/>
              </a:rPr>
              <a:t> </a:t>
            </a:r>
            <a:r>
              <a:rPr dirty="0" sz="1200" spc="-80" b="1">
                <a:latin typeface="Trebuchet MS"/>
                <a:cs typeface="Trebuchet MS"/>
              </a:rPr>
              <a:t>1:</a:t>
            </a:r>
            <a:r>
              <a:rPr dirty="0" sz="1200" spc="-254" b="1">
                <a:latin typeface="Trebuchet MS"/>
                <a:cs typeface="Trebuchet MS"/>
              </a:rPr>
              <a:t> </a:t>
            </a:r>
            <a:r>
              <a:rPr dirty="0" sz="1200" spc="30" b="1">
                <a:latin typeface="Trebuchet MS"/>
                <a:cs typeface="Trebuchet MS"/>
              </a:rPr>
              <a:t>Setting</a:t>
            </a:r>
            <a:r>
              <a:rPr dirty="0" sz="1200" spc="-30" b="1">
                <a:latin typeface="Trebuchet MS"/>
                <a:cs typeface="Trebuchet MS"/>
              </a:rPr>
              <a:t> </a:t>
            </a:r>
            <a:r>
              <a:rPr dirty="0" sz="1200" spc="5" b="1">
                <a:latin typeface="Trebuchet MS"/>
                <a:cs typeface="Trebuchet MS"/>
              </a:rPr>
              <a:t>up</a:t>
            </a:r>
            <a:r>
              <a:rPr dirty="0" sz="1200" spc="-80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a</a:t>
            </a:r>
            <a:r>
              <a:rPr dirty="0" sz="1200" spc="-55" b="1">
                <a:latin typeface="Trebuchet MS"/>
                <a:cs typeface="Trebuchet MS"/>
              </a:rPr>
              <a:t> </a:t>
            </a:r>
            <a:r>
              <a:rPr dirty="0" sz="1200" spc="25" b="1">
                <a:latin typeface="Trebuchet MS"/>
                <a:cs typeface="Trebuchet MS"/>
              </a:rPr>
              <a:t>basic</a:t>
            </a:r>
            <a:r>
              <a:rPr dirty="0" sz="1200" spc="-55" b="1">
                <a:latin typeface="Trebuchet MS"/>
                <a:cs typeface="Trebuchet MS"/>
              </a:rPr>
              <a:t> </a:t>
            </a:r>
            <a:r>
              <a:rPr dirty="0" sz="1200" spc="25" b="1">
                <a:latin typeface="Trebuchet MS"/>
                <a:cs typeface="Trebuchet MS"/>
              </a:rPr>
              <a:t>get</a:t>
            </a:r>
            <a:r>
              <a:rPr dirty="0" sz="1200" spc="-45" b="1">
                <a:latin typeface="Trebuchet MS"/>
                <a:cs typeface="Trebuchet MS"/>
              </a:rPr>
              <a:t> </a:t>
            </a:r>
            <a:r>
              <a:rPr dirty="0" sz="1200" spc="5" b="1">
                <a:latin typeface="Trebuchet MS"/>
                <a:cs typeface="Trebuchet MS"/>
              </a:rPr>
              <a:t>request</a:t>
            </a:r>
            <a:r>
              <a:rPr dirty="0" sz="1200" spc="-60" b="1">
                <a:latin typeface="Trebuchet MS"/>
                <a:cs typeface="Trebuchet MS"/>
              </a:rPr>
              <a:t> </a:t>
            </a:r>
            <a:r>
              <a:rPr dirty="0" sz="1200" spc="-5" b="1">
                <a:latin typeface="Trebuchet MS"/>
                <a:cs typeface="Trebuchet MS"/>
              </a:rPr>
              <a:t>route</a:t>
            </a:r>
            <a:r>
              <a:rPr dirty="0" sz="1200" spc="-140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on</a:t>
            </a:r>
            <a:r>
              <a:rPr dirty="0" sz="1200" spc="-100" b="1">
                <a:latin typeface="Trebuchet MS"/>
                <a:cs typeface="Trebuchet MS"/>
              </a:rPr>
              <a:t> </a:t>
            </a:r>
            <a:r>
              <a:rPr dirty="0" sz="1200" spc="-5" b="1">
                <a:latin typeface="Trebuchet MS"/>
                <a:cs typeface="Trebuchet MS"/>
              </a:rPr>
              <a:t>the</a:t>
            </a:r>
            <a:r>
              <a:rPr dirty="0" sz="1200" spc="-80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root</a:t>
            </a:r>
            <a:r>
              <a:rPr dirty="0" sz="1200" spc="-120" b="1">
                <a:latin typeface="Trebuchet MS"/>
                <a:cs typeface="Trebuchet MS"/>
              </a:rPr>
              <a:t> </a:t>
            </a:r>
            <a:r>
              <a:rPr dirty="0" sz="1200" spc="35" b="1">
                <a:latin typeface="Trebuchet MS"/>
                <a:cs typeface="Trebuchet MS"/>
              </a:rPr>
              <a:t>URL</a:t>
            </a:r>
            <a:r>
              <a:rPr dirty="0" sz="1200" spc="-65" b="1">
                <a:latin typeface="Trebuchet MS"/>
                <a:cs typeface="Trebuchet MS"/>
              </a:rPr>
              <a:t> (‘/’</a:t>
            </a:r>
            <a:r>
              <a:rPr dirty="0" sz="1200" spc="-240" b="1">
                <a:latin typeface="Trebuchet MS"/>
                <a:cs typeface="Trebuchet MS"/>
              </a:rPr>
              <a:t> </a:t>
            </a:r>
            <a:r>
              <a:rPr dirty="0" sz="1200" spc="-5" b="1">
                <a:latin typeface="Trebuchet MS"/>
                <a:cs typeface="Trebuchet MS"/>
              </a:rPr>
              <a:t>path)</a:t>
            </a:r>
            <a:r>
              <a:rPr dirty="0" sz="1200" spc="-95" b="1">
                <a:latin typeface="Trebuchet MS"/>
                <a:cs typeface="Trebuchet MS"/>
              </a:rPr>
              <a:t> </a:t>
            </a:r>
            <a:r>
              <a:rPr dirty="0" sz="1200" spc="5" b="1">
                <a:latin typeface="Trebuchet MS"/>
                <a:cs typeface="Trebuchet MS"/>
              </a:rPr>
              <a:t>of</a:t>
            </a:r>
            <a:r>
              <a:rPr dirty="0" sz="1200" spc="-90" b="1">
                <a:latin typeface="Trebuchet MS"/>
                <a:cs typeface="Trebuchet MS"/>
              </a:rPr>
              <a:t> </a:t>
            </a:r>
            <a:r>
              <a:rPr dirty="0" sz="1200" spc="-5" b="1">
                <a:latin typeface="Trebuchet MS"/>
                <a:cs typeface="Trebuchet MS"/>
              </a:rPr>
              <a:t>the</a:t>
            </a:r>
            <a:r>
              <a:rPr dirty="0" sz="1200" spc="-80" b="1">
                <a:latin typeface="Trebuchet MS"/>
                <a:cs typeface="Trebuchet MS"/>
              </a:rPr>
              <a:t> </a:t>
            </a:r>
            <a:r>
              <a:rPr dirty="0" sz="1200" spc="-45" b="1">
                <a:latin typeface="Trebuchet MS"/>
                <a:cs typeface="Trebuchet MS"/>
              </a:rPr>
              <a:t>server.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Trebuchet MS"/>
              <a:cs typeface="Trebuchet MS"/>
            </a:endParaRPr>
          </a:p>
          <a:p>
            <a:pPr marL="299085" marR="142240" indent="-260985">
              <a:lnSpc>
                <a:spcPct val="102099"/>
              </a:lnSpc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10">
                <a:latin typeface="Trebuchet MS"/>
                <a:cs typeface="Trebuchet MS"/>
              </a:rPr>
              <a:t>With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app.get()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conﬁguring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our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ﬁrst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route,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requires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two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arguments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ﬁrst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one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path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and,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 </a:t>
            </a:r>
            <a:r>
              <a:rPr dirty="0" sz="1200" spc="40">
                <a:latin typeface="Trebuchet MS"/>
                <a:cs typeface="Trebuchet MS"/>
              </a:rPr>
              <a:t>second </a:t>
            </a:r>
            <a:r>
              <a:rPr dirty="0" sz="1200" spc="15">
                <a:latin typeface="Trebuchet MS"/>
                <a:cs typeface="Trebuchet MS"/>
              </a:rPr>
              <a:t>one </a:t>
            </a:r>
            <a:r>
              <a:rPr dirty="0" sz="1200" spc="20">
                <a:latin typeface="Trebuchet MS"/>
                <a:cs typeface="Trebuchet MS"/>
              </a:rPr>
              <a:t>is </a:t>
            </a:r>
            <a:r>
              <a:rPr dirty="0" sz="1200">
                <a:latin typeface="Trebuchet MS"/>
                <a:cs typeface="Trebuchet MS"/>
              </a:rPr>
              <a:t>a </a:t>
            </a:r>
            <a:r>
              <a:rPr dirty="0" sz="1200" spc="10">
                <a:latin typeface="Trebuchet MS"/>
                <a:cs typeface="Trebuchet MS"/>
              </a:rPr>
              <a:t>function </a:t>
            </a:r>
            <a:r>
              <a:rPr dirty="0" sz="1200">
                <a:latin typeface="Trebuchet MS"/>
                <a:cs typeface="Trebuchet MS"/>
              </a:rPr>
              <a:t>that </a:t>
            </a:r>
            <a:r>
              <a:rPr dirty="0" sz="1200" spc="-5">
                <a:latin typeface="Trebuchet MS"/>
                <a:cs typeface="Trebuchet MS"/>
              </a:rPr>
              <a:t>will </a:t>
            </a:r>
            <a:r>
              <a:rPr dirty="0" sz="1200" spc="15">
                <a:latin typeface="Trebuchet MS"/>
                <a:cs typeface="Trebuchet MS"/>
              </a:rPr>
              <a:t>be executed </a:t>
            </a:r>
            <a:r>
              <a:rPr dirty="0" sz="1200" spc="20">
                <a:latin typeface="Trebuchet MS"/>
                <a:cs typeface="Trebuchet MS"/>
              </a:rPr>
              <a:t>when </a:t>
            </a:r>
            <a:r>
              <a:rPr dirty="0" sz="1200" spc="15">
                <a:latin typeface="Trebuchet MS"/>
                <a:cs typeface="Trebuchet MS"/>
              </a:rPr>
              <a:t>anyone </a:t>
            </a:r>
            <a:r>
              <a:rPr dirty="0" sz="1200" spc="30">
                <a:latin typeface="Trebuchet MS"/>
                <a:cs typeface="Trebuchet MS"/>
              </a:rPr>
              <a:t>requests </a:t>
            </a:r>
            <a:r>
              <a:rPr dirty="0" sz="1200" spc="15">
                <a:latin typeface="Trebuchet MS"/>
                <a:cs typeface="Trebuchet MS"/>
              </a:rPr>
              <a:t>this </a:t>
            </a:r>
            <a:r>
              <a:rPr dirty="0" sz="1200" spc="10">
                <a:latin typeface="Trebuchet MS"/>
                <a:cs typeface="Trebuchet MS"/>
              </a:rPr>
              <a:t>path </a:t>
            </a:r>
            <a:r>
              <a:rPr dirty="0" sz="1200">
                <a:latin typeface="Trebuchet MS"/>
                <a:cs typeface="Trebuchet MS"/>
              </a:rPr>
              <a:t>with </a:t>
            </a:r>
            <a:r>
              <a:rPr dirty="0" sz="1200" spc="40">
                <a:latin typeface="Trebuchet MS"/>
                <a:cs typeface="Trebuchet MS"/>
              </a:rPr>
              <a:t>GET </a:t>
            </a:r>
            <a:r>
              <a:rPr dirty="0" sz="1200" spc="-5">
                <a:latin typeface="Trebuchet MS"/>
                <a:cs typeface="Trebuchet MS"/>
              </a:rPr>
              <a:t>method. </a:t>
            </a:r>
            <a:r>
              <a:rPr dirty="0" sz="1200" spc="15">
                <a:latin typeface="Trebuchet MS"/>
                <a:cs typeface="Trebuchet MS"/>
              </a:rPr>
              <a:t>The  </a:t>
            </a:r>
            <a:r>
              <a:rPr dirty="0" sz="1200" spc="35">
                <a:latin typeface="Trebuchet MS"/>
                <a:cs typeface="Trebuchet MS"/>
              </a:rPr>
              <a:t>express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provides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request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response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object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parameter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all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such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types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functions.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99085" marR="5080" indent="-260985">
              <a:lnSpc>
                <a:spcPct val="103299"/>
              </a:lnSpc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req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giant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object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received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from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user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object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sent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 </a:t>
            </a:r>
            <a:r>
              <a:rPr dirty="0" sz="1200" spc="25">
                <a:latin typeface="Trebuchet MS"/>
                <a:cs typeface="Trebuchet MS"/>
              </a:rPr>
              <a:t>user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after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function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ﬁnishes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execution.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99085" marR="5080" indent="-260985">
              <a:lnSpc>
                <a:spcPct val="103299"/>
              </a:lnSpc>
              <a:spcBef>
                <a:spcPts val="5"/>
              </a:spcBef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10">
                <a:latin typeface="Trebuchet MS"/>
                <a:cs typeface="Trebuchet MS"/>
              </a:rPr>
              <a:t>Later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calling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status()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method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takes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HTTP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status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code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argument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when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response 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returned,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status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sent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along.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99085" marR="196850" indent="-260985">
              <a:lnSpc>
                <a:spcPct val="100800"/>
              </a:lnSpc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-35">
                <a:latin typeface="Trebuchet MS"/>
                <a:cs typeface="Trebuchet MS"/>
              </a:rPr>
              <a:t>Finally, </a:t>
            </a:r>
            <a:r>
              <a:rPr dirty="0" sz="1200" spc="5">
                <a:latin typeface="Trebuchet MS"/>
                <a:cs typeface="Trebuchet MS"/>
              </a:rPr>
              <a:t>we are </a:t>
            </a:r>
            <a:r>
              <a:rPr dirty="0" sz="1200" spc="15">
                <a:latin typeface="Trebuchet MS"/>
                <a:cs typeface="Trebuchet MS"/>
              </a:rPr>
              <a:t>returning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35">
                <a:latin typeface="Trebuchet MS"/>
                <a:cs typeface="Trebuchet MS"/>
              </a:rPr>
              <a:t>response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-50">
                <a:latin typeface="Trebuchet MS"/>
                <a:cs typeface="Trebuchet MS"/>
              </a:rPr>
              <a:t>user.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10">
                <a:latin typeface="Trebuchet MS"/>
                <a:cs typeface="Trebuchet MS"/>
              </a:rPr>
              <a:t>send() </a:t>
            </a:r>
            <a:r>
              <a:rPr dirty="0" sz="1200" spc="20">
                <a:latin typeface="Trebuchet MS"/>
                <a:cs typeface="Trebuchet MS"/>
              </a:rPr>
              <a:t>method </a:t>
            </a:r>
            <a:r>
              <a:rPr dirty="0" sz="1200" spc="30">
                <a:latin typeface="Trebuchet MS"/>
                <a:cs typeface="Trebuchet MS"/>
              </a:rPr>
              <a:t>takes </a:t>
            </a:r>
            <a:r>
              <a:rPr dirty="0" sz="1200">
                <a:latin typeface="Trebuchet MS"/>
                <a:cs typeface="Trebuchet MS"/>
              </a:rPr>
              <a:t>a </a:t>
            </a:r>
            <a:r>
              <a:rPr dirty="0" sz="1200" spc="5">
                <a:latin typeface="Trebuchet MS"/>
                <a:cs typeface="Trebuchet MS"/>
              </a:rPr>
              <a:t>string, </a:t>
            </a:r>
            <a:r>
              <a:rPr dirty="0" sz="1200" spc="-25">
                <a:latin typeface="Trebuchet MS"/>
                <a:cs typeface="Trebuchet MS"/>
              </a:rPr>
              <a:t>object, </a:t>
            </a:r>
            <a:r>
              <a:rPr dirty="0" sz="1200" spc="-45">
                <a:latin typeface="Trebuchet MS"/>
                <a:cs typeface="Trebuchet MS"/>
              </a:rPr>
              <a:t>array, </a:t>
            </a:r>
            <a:r>
              <a:rPr dirty="0" sz="1200" spc="5">
                <a:latin typeface="Trebuchet MS"/>
                <a:cs typeface="Trebuchet MS"/>
              </a:rPr>
              <a:t>or  </a:t>
            </a:r>
            <a:r>
              <a:rPr dirty="0" sz="1200" spc="15">
                <a:latin typeface="Trebuchet MS"/>
                <a:cs typeface="Trebuchet MS"/>
              </a:rPr>
              <a:t>buffer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argument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used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send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object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back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client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HTTP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response,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also  </a:t>
            </a:r>
            <a:r>
              <a:rPr dirty="0" sz="1200" spc="10">
                <a:latin typeface="Trebuchet MS"/>
                <a:cs typeface="Trebuchet MS"/>
              </a:rPr>
              <a:t>there </a:t>
            </a:r>
            <a:r>
              <a:rPr dirty="0" sz="1200" spc="5">
                <a:latin typeface="Trebuchet MS"/>
                <a:cs typeface="Trebuchet MS"/>
              </a:rPr>
              <a:t>are </a:t>
            </a:r>
            <a:r>
              <a:rPr dirty="0" sz="1200" spc="15">
                <a:latin typeface="Trebuchet MS"/>
                <a:cs typeface="Trebuchet MS"/>
              </a:rPr>
              <a:t>lots </a:t>
            </a:r>
            <a:r>
              <a:rPr dirty="0" sz="1200" spc="10">
                <a:latin typeface="Trebuchet MS"/>
                <a:cs typeface="Trebuchet MS"/>
              </a:rPr>
              <a:t>of </a:t>
            </a:r>
            <a:r>
              <a:rPr dirty="0" sz="1200" spc="35">
                <a:latin typeface="Trebuchet MS"/>
                <a:cs typeface="Trebuchet MS"/>
              </a:rPr>
              <a:t>types </a:t>
            </a:r>
            <a:r>
              <a:rPr dirty="0" sz="1200" spc="10">
                <a:latin typeface="Trebuchet MS"/>
                <a:cs typeface="Trebuchet MS"/>
              </a:rPr>
              <a:t>of </a:t>
            </a:r>
            <a:r>
              <a:rPr dirty="0" sz="1200" spc="35">
                <a:latin typeface="Trebuchet MS"/>
                <a:cs typeface="Trebuchet MS"/>
              </a:rPr>
              <a:t>response </a:t>
            </a:r>
            <a:r>
              <a:rPr dirty="0" sz="1200">
                <a:latin typeface="Trebuchet MS"/>
                <a:cs typeface="Trebuchet MS"/>
              </a:rPr>
              <a:t>in </a:t>
            </a:r>
            <a:r>
              <a:rPr dirty="0" sz="1200" spc="35">
                <a:latin typeface="Trebuchet MS"/>
                <a:cs typeface="Trebuchet MS"/>
              </a:rPr>
              <a:t>express </a:t>
            </a:r>
            <a:r>
              <a:rPr dirty="0" sz="1200" spc="-5">
                <a:latin typeface="Trebuchet MS"/>
                <a:cs typeface="Trebuchet MS"/>
              </a:rPr>
              <a:t>like </a:t>
            </a:r>
            <a:r>
              <a:rPr dirty="0" sz="1200" spc="-15">
                <a:latin typeface="Trebuchet MS"/>
                <a:cs typeface="Trebuchet MS"/>
              </a:rPr>
              <a:t>res.json() </a:t>
            </a:r>
            <a:r>
              <a:rPr dirty="0" sz="1200" spc="15">
                <a:latin typeface="Trebuchet MS"/>
                <a:cs typeface="Trebuchet MS"/>
              </a:rPr>
              <a:t>which </a:t>
            </a:r>
            <a:r>
              <a:rPr dirty="0" sz="1200" spc="20">
                <a:latin typeface="Trebuchet MS"/>
                <a:cs typeface="Trebuchet MS"/>
              </a:rPr>
              <a:t>is </a:t>
            </a:r>
            <a:r>
              <a:rPr dirty="0" sz="1200" spc="40">
                <a:latin typeface="Trebuchet MS"/>
                <a:cs typeface="Trebuchet MS"/>
              </a:rPr>
              <a:t>used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40">
                <a:latin typeface="Trebuchet MS"/>
                <a:cs typeface="Trebuchet MS"/>
              </a:rPr>
              <a:t>send </a:t>
            </a:r>
            <a:r>
              <a:rPr dirty="0" sz="1200" spc="50">
                <a:latin typeface="Trebuchet MS"/>
                <a:cs typeface="Trebuchet MS"/>
              </a:rPr>
              <a:t>JSON </a:t>
            </a:r>
            <a:r>
              <a:rPr dirty="0" sz="1200" spc="-20">
                <a:latin typeface="Trebuchet MS"/>
                <a:cs typeface="Trebuchet MS"/>
              </a:rPr>
              <a:t>object,  </a:t>
            </a:r>
            <a:r>
              <a:rPr dirty="0" sz="1200" spc="-5">
                <a:latin typeface="Trebuchet MS"/>
                <a:cs typeface="Trebuchet MS"/>
              </a:rPr>
              <a:t>res.sendFile()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send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ﬁle,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etc.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238671"/>
            <a:ext cx="2406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Trebuchet MS"/>
                <a:cs typeface="Trebuchet MS"/>
              </a:rPr>
              <a:t>const </a:t>
            </a:r>
            <a:r>
              <a:rPr dirty="0" sz="1200" spc="25">
                <a:latin typeface="Trebuchet MS"/>
                <a:cs typeface="Trebuchet MS"/>
              </a:rPr>
              <a:t>express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20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require('express');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49" y="970191"/>
            <a:ext cx="15481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Trebuchet MS"/>
                <a:cs typeface="Trebuchet MS"/>
              </a:rPr>
              <a:t>const</a:t>
            </a:r>
            <a:r>
              <a:rPr dirty="0" sz="1200" spc="-2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app </a:t>
            </a:r>
            <a:r>
              <a:rPr dirty="0" sz="1200">
                <a:latin typeface="Trebuchet MS"/>
                <a:cs typeface="Trebuchet MS"/>
              </a:rPr>
              <a:t>= </a:t>
            </a:r>
            <a:r>
              <a:rPr dirty="0" sz="1200" spc="-5">
                <a:latin typeface="Trebuchet MS"/>
                <a:cs typeface="Trebuchet MS"/>
              </a:rPr>
              <a:t>express();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40">
                <a:latin typeface="Trebuchet MS"/>
                <a:cs typeface="Trebuchet MS"/>
              </a:rPr>
              <a:t>const </a:t>
            </a:r>
            <a:r>
              <a:rPr dirty="0" sz="1200" spc="50">
                <a:latin typeface="Trebuchet MS"/>
                <a:cs typeface="Trebuchet MS"/>
              </a:rPr>
              <a:t>PORT</a:t>
            </a:r>
            <a:r>
              <a:rPr dirty="0" sz="1200" spc="-2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= </a:t>
            </a:r>
            <a:r>
              <a:rPr dirty="0" sz="1200" spc="40">
                <a:latin typeface="Trebuchet MS"/>
                <a:cs typeface="Trebuchet MS"/>
              </a:rPr>
              <a:t>3000;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49" y="2067471"/>
            <a:ext cx="3169285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app.g</a:t>
            </a:r>
            <a:r>
              <a:rPr dirty="0" sz="1200" spc="-25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et('/',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(req,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res)=&gt;{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res.status(200);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res.send("Welcome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root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URL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Server");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95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238671"/>
            <a:ext cx="4057650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app.listen(PORT,(error)</a:t>
            </a:r>
            <a:r>
              <a:rPr dirty="0" sz="1200" spc="-16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=&gt;{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</a:pPr>
            <a:r>
              <a:rPr dirty="0" sz="1200" spc="-35">
                <a:latin typeface="Trebuchet MS"/>
                <a:cs typeface="Trebuchet MS"/>
              </a:rPr>
              <a:t>if(!error)</a:t>
            </a:r>
            <a:endParaRPr sz="1200">
              <a:latin typeface="Trebuchet MS"/>
              <a:cs typeface="Trebuchet MS"/>
            </a:endParaRPr>
          </a:p>
          <a:p>
            <a:pPr marL="306705">
              <a:lnSpc>
                <a:spcPct val="100000"/>
              </a:lnSpc>
              <a:spcBef>
                <a:spcPts val="994"/>
              </a:spcBef>
            </a:pPr>
            <a:r>
              <a:rPr dirty="0" sz="1200" spc="20">
                <a:latin typeface="Trebuchet MS"/>
                <a:cs typeface="Trebuchet MS"/>
              </a:rPr>
              <a:t>console.log("Server is </a:t>
            </a:r>
            <a:r>
              <a:rPr dirty="0" sz="1200" spc="50">
                <a:latin typeface="Trebuchet MS"/>
                <a:cs typeface="Trebuchet MS"/>
              </a:rPr>
              <a:t>Successfully</a:t>
            </a:r>
            <a:r>
              <a:rPr dirty="0" sz="1200" spc="-21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Running,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algn="ctr" marL="2540">
              <a:lnSpc>
                <a:spcPct val="100000"/>
              </a:lnSpc>
              <a:spcBef>
                <a:spcPts val="5"/>
              </a:spcBef>
            </a:pP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App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listening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port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"+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PORT)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rebuchet MS"/>
              <a:cs typeface="Trebuchet MS"/>
            </a:endParaRPr>
          </a:p>
          <a:p>
            <a:pPr marL="158750">
              <a:lnSpc>
                <a:spcPct val="100000"/>
              </a:lnSpc>
            </a:pPr>
            <a:r>
              <a:rPr dirty="0" sz="1200" spc="30">
                <a:latin typeface="Trebuchet MS"/>
                <a:cs typeface="Trebuchet MS"/>
              </a:rPr>
              <a:t>else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6705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console.log("Error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occurred,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server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can't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start",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error);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105">
                <a:latin typeface="Trebuchet MS"/>
                <a:cs typeface="Trebuchet MS"/>
              </a:rPr>
              <a:t>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24027"/>
              <a:ext cx="9144000" cy="4695825"/>
            </a:xfrm>
            <a:custGeom>
              <a:avLst/>
              <a:gdLst/>
              <a:ahLst/>
              <a:cxnLst/>
              <a:rect l="l" t="t" r="r" b="b"/>
              <a:pathLst>
                <a:path w="9144000" h="4695825">
                  <a:moveTo>
                    <a:pt x="9143987" y="0"/>
                  </a:moveTo>
                  <a:lnTo>
                    <a:pt x="0" y="0"/>
                  </a:lnTo>
                  <a:lnTo>
                    <a:pt x="0" y="4695253"/>
                  </a:lnTo>
                  <a:lnTo>
                    <a:pt x="9143987" y="4695253"/>
                  </a:lnTo>
                  <a:lnTo>
                    <a:pt x="9143987" y="0"/>
                  </a:lnTo>
                  <a:close/>
                </a:path>
              </a:pathLst>
            </a:custGeom>
            <a:solidFill>
              <a:srgbClr val="C4CEED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9" y="238671"/>
            <a:ext cx="76390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40" b="1">
                <a:latin typeface="Trebuchet MS"/>
                <a:cs typeface="Trebuchet MS"/>
              </a:rPr>
              <a:t>Step</a:t>
            </a:r>
            <a:r>
              <a:rPr dirty="0" sz="1200" spc="-55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to</a:t>
            </a:r>
            <a:r>
              <a:rPr dirty="0" sz="1200" spc="-90" b="1">
                <a:latin typeface="Trebuchet MS"/>
                <a:cs typeface="Trebuchet MS"/>
              </a:rPr>
              <a:t> </a:t>
            </a:r>
            <a:r>
              <a:rPr dirty="0" sz="1200" spc="-5" b="1">
                <a:latin typeface="Trebuchet MS"/>
                <a:cs typeface="Trebuchet MS"/>
              </a:rPr>
              <a:t>run</a:t>
            </a:r>
            <a:r>
              <a:rPr dirty="0" sz="1200" spc="-100" b="1">
                <a:latin typeface="Trebuchet MS"/>
                <a:cs typeface="Trebuchet MS"/>
              </a:rPr>
              <a:t> </a:t>
            </a:r>
            <a:r>
              <a:rPr dirty="0" sz="1200" spc="-5" b="1">
                <a:latin typeface="Trebuchet MS"/>
                <a:cs typeface="Trebuchet MS"/>
              </a:rPr>
              <a:t>the</a:t>
            </a:r>
            <a:r>
              <a:rPr dirty="0" sz="1200" spc="-75" b="1">
                <a:latin typeface="Trebuchet MS"/>
                <a:cs typeface="Trebuchet MS"/>
              </a:rPr>
              <a:t> </a:t>
            </a:r>
            <a:r>
              <a:rPr dirty="0" sz="1200" spc="-5" b="1">
                <a:latin typeface="Trebuchet MS"/>
                <a:cs typeface="Trebuchet MS"/>
              </a:rPr>
              <a:t>application:</a:t>
            </a:r>
            <a:r>
              <a:rPr dirty="0" sz="1200" spc="-95" b="1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Save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code,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restart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server,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open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localhost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given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port.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When  </a:t>
            </a:r>
            <a:r>
              <a:rPr dirty="0" sz="1200">
                <a:latin typeface="Trebuchet MS"/>
                <a:cs typeface="Trebuchet MS"/>
              </a:rPr>
              <a:t>client </a:t>
            </a:r>
            <a:r>
              <a:rPr dirty="0" sz="1200" spc="20">
                <a:latin typeface="Trebuchet MS"/>
                <a:cs typeface="Trebuchet MS"/>
              </a:rPr>
              <a:t>request </a:t>
            </a:r>
            <a:r>
              <a:rPr dirty="0" sz="1200">
                <a:latin typeface="Trebuchet MS"/>
                <a:cs typeface="Trebuchet MS"/>
              </a:rPr>
              <a:t>with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5">
                <a:latin typeface="Trebuchet MS"/>
                <a:cs typeface="Trebuchet MS"/>
              </a:rPr>
              <a:t>appropriate </a:t>
            </a:r>
            <a:r>
              <a:rPr dirty="0" sz="1200" spc="20">
                <a:latin typeface="Trebuchet MS"/>
                <a:cs typeface="Trebuchet MS"/>
              </a:rPr>
              <a:t>method on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30">
                <a:latin typeface="Trebuchet MS"/>
                <a:cs typeface="Trebuchet MS"/>
              </a:rPr>
              <a:t>speciﬁed </a:t>
            </a:r>
            <a:r>
              <a:rPr dirty="0" sz="1200" spc="10">
                <a:latin typeface="Trebuchet MS"/>
                <a:cs typeface="Trebuchet MS"/>
              </a:rPr>
              <a:t>path </a:t>
            </a:r>
            <a:r>
              <a:rPr dirty="0" sz="1200" spc="-25">
                <a:latin typeface="Trebuchet MS"/>
                <a:cs typeface="Trebuchet MS"/>
              </a:rPr>
              <a:t>ex: </a:t>
            </a:r>
            <a:r>
              <a:rPr dirty="0" sz="1200" spc="40">
                <a:latin typeface="Trebuchet MS"/>
                <a:cs typeface="Trebuchet MS"/>
              </a:rPr>
              <a:t>GET </a:t>
            </a:r>
            <a:r>
              <a:rPr dirty="0" sz="1200" spc="20">
                <a:latin typeface="Trebuchet MS"/>
                <a:cs typeface="Trebuchet MS"/>
              </a:rPr>
              <a:t>request on </a:t>
            </a:r>
            <a:r>
              <a:rPr dirty="0" sz="1200" spc="-65">
                <a:latin typeface="Trebuchet MS"/>
                <a:cs typeface="Trebuchet MS"/>
              </a:rPr>
              <a:t>‘/’path, </a:t>
            </a:r>
            <a:r>
              <a:rPr dirty="0" sz="1200" spc="15">
                <a:latin typeface="Trebuchet MS"/>
                <a:cs typeface="Trebuchet MS"/>
              </a:rPr>
              <a:t>our </a:t>
            </a:r>
            <a:r>
              <a:rPr dirty="0" sz="1200" spc="10">
                <a:latin typeface="Trebuchet MS"/>
                <a:cs typeface="Trebuchet MS"/>
              </a:rPr>
              <a:t>function </a:t>
            </a:r>
            <a:r>
              <a:rPr dirty="0" sz="1200" spc="20">
                <a:latin typeface="Trebuchet MS"/>
                <a:cs typeface="Trebuchet MS"/>
              </a:rPr>
              <a:t>is  </a:t>
            </a:r>
            <a:r>
              <a:rPr dirty="0" sz="1200" spc="15">
                <a:latin typeface="Trebuchet MS"/>
                <a:cs typeface="Trebuchet MS"/>
              </a:rPr>
              <a:t>returning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40">
                <a:latin typeface="Trebuchet MS"/>
                <a:cs typeface="Trebuchet MS"/>
              </a:rPr>
              <a:t>response </a:t>
            </a:r>
            <a:r>
              <a:rPr dirty="0" sz="1200" spc="35">
                <a:latin typeface="Trebuchet MS"/>
                <a:cs typeface="Trebuchet MS"/>
              </a:rPr>
              <a:t>as </a:t>
            </a:r>
            <a:r>
              <a:rPr dirty="0" sz="1200" spc="5">
                <a:latin typeface="Trebuchet MS"/>
                <a:cs typeface="Trebuchet MS"/>
              </a:rPr>
              <a:t>plain </a:t>
            </a:r>
            <a:r>
              <a:rPr dirty="0" sz="1200">
                <a:latin typeface="Trebuchet MS"/>
                <a:cs typeface="Trebuchet MS"/>
              </a:rPr>
              <a:t>text </a:t>
            </a:r>
            <a:r>
              <a:rPr dirty="0" sz="1200" spc="5">
                <a:latin typeface="Trebuchet MS"/>
                <a:cs typeface="Trebuchet MS"/>
              </a:rPr>
              <a:t>If we </a:t>
            </a:r>
            <a:r>
              <a:rPr dirty="0" sz="1200" spc="30">
                <a:latin typeface="Trebuchet MS"/>
                <a:cs typeface="Trebuchet MS"/>
              </a:rPr>
              <a:t>open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15">
                <a:latin typeface="Trebuchet MS"/>
                <a:cs typeface="Trebuchet MS"/>
              </a:rPr>
              <a:t>network </a:t>
            </a:r>
            <a:r>
              <a:rPr dirty="0" sz="1200" spc="20">
                <a:latin typeface="Trebuchet MS"/>
                <a:cs typeface="Trebuchet MS"/>
              </a:rPr>
              <a:t>section </a:t>
            </a:r>
            <a:r>
              <a:rPr dirty="0" sz="1200">
                <a:latin typeface="Trebuchet MS"/>
                <a:cs typeface="Trebuchet MS"/>
              </a:rPr>
              <a:t>in </a:t>
            </a:r>
            <a:r>
              <a:rPr dirty="0" sz="1200" spc="20">
                <a:latin typeface="Trebuchet MS"/>
                <a:cs typeface="Trebuchet MS"/>
              </a:rPr>
              <a:t>chrome developers </a:t>
            </a:r>
            <a:r>
              <a:rPr dirty="0" sz="1200" spc="15">
                <a:latin typeface="Trebuchet MS"/>
                <a:cs typeface="Trebuchet MS"/>
              </a:rPr>
              <a:t>tools </a:t>
            </a:r>
            <a:r>
              <a:rPr dirty="0" sz="1200" spc="25">
                <a:latin typeface="Trebuchet MS"/>
                <a:cs typeface="Trebuchet MS"/>
              </a:rPr>
              <a:t>(press  </a:t>
            </a:r>
            <a:r>
              <a:rPr dirty="0" sz="1200" spc="15">
                <a:latin typeface="Trebuchet MS"/>
                <a:cs typeface="Trebuchet MS"/>
              </a:rPr>
              <a:t>Ctrl+Shift+I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open)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see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response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returned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localhost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along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all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information.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1220724" y="1440180"/>
              <a:ext cx="6019800" cy="30007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9" y="136563"/>
            <a:ext cx="7566659" cy="1510030"/>
          </a:xfrm>
          <a:prstGeom prst="rect">
            <a:avLst/>
          </a:prstGeom>
        </p:spPr>
        <p:txBody>
          <a:bodyPr wrap="square" lIns="0" tIns="1149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dirty="0" sz="1200" b="1">
                <a:solidFill>
                  <a:srgbClr val="C78B30"/>
                </a:solidFill>
                <a:latin typeface="Trebuchet MS"/>
                <a:cs typeface="Trebuchet MS"/>
              </a:rPr>
              <a:t>S</a:t>
            </a:r>
            <a:r>
              <a:rPr dirty="0" sz="1200" spc="-175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C78B30"/>
                </a:solidFill>
                <a:latin typeface="Trebuchet MS"/>
                <a:cs typeface="Trebuchet MS"/>
              </a:rPr>
              <a:t>tep</a:t>
            </a:r>
            <a:r>
              <a:rPr dirty="0" sz="1200" spc="-90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200" spc="-5" b="1">
                <a:solidFill>
                  <a:srgbClr val="C78B30"/>
                </a:solidFill>
                <a:latin typeface="Trebuchet MS"/>
                <a:cs typeface="Trebuchet MS"/>
              </a:rPr>
              <a:t>5:</a:t>
            </a:r>
            <a:r>
              <a:rPr dirty="0" sz="1200" spc="-120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Now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see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how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to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send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data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to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server.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800"/>
              </a:spcBef>
            </a:pPr>
            <a:r>
              <a:rPr dirty="0" sz="1200" spc="40">
                <a:latin typeface="Trebuchet MS"/>
                <a:cs typeface="Trebuchet MS"/>
              </a:rPr>
              <a:t>Sometimes </a:t>
            </a:r>
            <a:r>
              <a:rPr dirty="0" sz="1200" spc="5">
                <a:latin typeface="Trebuchet MS"/>
                <a:cs typeface="Trebuchet MS"/>
              </a:rPr>
              <a:t>we </a:t>
            </a:r>
            <a:r>
              <a:rPr dirty="0" sz="1200" spc="10">
                <a:latin typeface="Trebuchet MS"/>
                <a:cs typeface="Trebuchet MS"/>
              </a:rPr>
              <a:t>have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40">
                <a:latin typeface="Trebuchet MS"/>
                <a:cs typeface="Trebuchet MS"/>
              </a:rPr>
              <a:t>send </a:t>
            </a:r>
            <a:r>
              <a:rPr dirty="0" sz="1200" spc="15">
                <a:latin typeface="Trebuchet MS"/>
                <a:cs typeface="Trebuchet MS"/>
              </a:rPr>
              <a:t>our </a:t>
            </a:r>
            <a:r>
              <a:rPr dirty="0" sz="1200" spc="10">
                <a:latin typeface="Trebuchet MS"/>
                <a:cs typeface="Trebuchet MS"/>
              </a:rPr>
              <a:t>data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25">
                <a:latin typeface="Trebuchet MS"/>
                <a:cs typeface="Trebuchet MS"/>
              </a:rPr>
              <a:t>server </a:t>
            </a:r>
            <a:r>
              <a:rPr dirty="0" sz="1200" spc="5">
                <a:latin typeface="Trebuchet MS"/>
                <a:cs typeface="Trebuchet MS"/>
              </a:rPr>
              <a:t>for </a:t>
            </a:r>
            <a:r>
              <a:rPr dirty="0" sz="1200" spc="25">
                <a:latin typeface="Trebuchet MS"/>
                <a:cs typeface="Trebuchet MS"/>
              </a:rPr>
              <a:t>processing, </a:t>
            </a:r>
            <a:r>
              <a:rPr dirty="0" sz="1200" spc="5">
                <a:latin typeface="Trebuchet MS"/>
                <a:cs typeface="Trebuchet MS"/>
              </a:rPr>
              <a:t>for </a:t>
            </a:r>
            <a:r>
              <a:rPr dirty="0" sz="1200" spc="15">
                <a:latin typeface="Trebuchet MS"/>
                <a:cs typeface="Trebuchet MS"/>
              </a:rPr>
              <a:t>example </a:t>
            </a:r>
            <a:r>
              <a:rPr dirty="0" sz="1200" spc="25">
                <a:latin typeface="Trebuchet MS"/>
                <a:cs typeface="Trebuchet MS"/>
              </a:rPr>
              <a:t>when </a:t>
            </a:r>
            <a:r>
              <a:rPr dirty="0" sz="1200" spc="20">
                <a:latin typeface="Trebuchet MS"/>
                <a:cs typeface="Trebuchet MS"/>
              </a:rPr>
              <a:t>you </a:t>
            </a:r>
            <a:r>
              <a:rPr dirty="0" sz="1200" spc="5">
                <a:latin typeface="Trebuchet MS"/>
                <a:cs typeface="Trebuchet MS"/>
              </a:rPr>
              <a:t>try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30">
                <a:latin typeface="Trebuchet MS"/>
                <a:cs typeface="Trebuchet MS"/>
              </a:rPr>
              <a:t>log </a:t>
            </a:r>
            <a:r>
              <a:rPr dirty="0" sz="1200">
                <a:latin typeface="Trebuchet MS"/>
                <a:cs typeface="Trebuchet MS"/>
              </a:rPr>
              <a:t>in </a:t>
            </a:r>
            <a:r>
              <a:rPr dirty="0" sz="1200" spc="40">
                <a:latin typeface="Trebuchet MS"/>
                <a:cs typeface="Trebuchet MS"/>
              </a:rPr>
              <a:t>on  </a:t>
            </a:r>
            <a:r>
              <a:rPr dirty="0" sz="1200" spc="30">
                <a:latin typeface="Trebuchet MS"/>
                <a:cs typeface="Trebuchet MS"/>
              </a:rPr>
              <a:t>Facebook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send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password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email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server,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Here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see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how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receive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from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user  </a:t>
            </a:r>
            <a:r>
              <a:rPr dirty="0" sz="1200" spc="-5">
                <a:latin typeface="Trebuchet MS"/>
                <a:cs typeface="Trebuchet MS"/>
              </a:rPr>
              <a:t>request.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We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send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request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object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speciﬁed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path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appropriate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HTTP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methods.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Till  </a:t>
            </a:r>
            <a:r>
              <a:rPr dirty="0" sz="1200" spc="25">
                <a:latin typeface="Trebuchet MS"/>
                <a:cs typeface="Trebuchet MS"/>
              </a:rPr>
              <a:t>now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were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using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browser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interact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server,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but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step,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any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tool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or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frontend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form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must  </a:t>
            </a:r>
            <a:r>
              <a:rPr dirty="0" sz="1200" spc="15">
                <a:latin typeface="Trebuchet MS"/>
                <a:cs typeface="Trebuchet MS"/>
              </a:rPr>
              <a:t>be </a:t>
            </a:r>
            <a:r>
              <a:rPr dirty="0" sz="1200" spc="20">
                <a:latin typeface="Trebuchet MS"/>
                <a:cs typeface="Trebuchet MS"/>
              </a:rPr>
              <a:t>needed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40">
                <a:latin typeface="Trebuchet MS"/>
                <a:cs typeface="Trebuchet MS"/>
              </a:rPr>
              <a:t>send </a:t>
            </a:r>
            <a:r>
              <a:rPr dirty="0" sz="1200" spc="10">
                <a:latin typeface="Trebuchet MS"/>
                <a:cs typeface="Trebuchet MS"/>
              </a:rPr>
              <a:t>data </a:t>
            </a:r>
            <a:r>
              <a:rPr dirty="0" sz="1200" spc="35">
                <a:latin typeface="Trebuchet MS"/>
                <a:cs typeface="Trebuchet MS"/>
              </a:rPr>
              <a:t>because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25">
                <a:latin typeface="Trebuchet MS"/>
                <a:cs typeface="Trebuchet MS"/>
              </a:rPr>
              <a:t>browser </a:t>
            </a:r>
            <a:r>
              <a:rPr dirty="0" sz="1200" spc="30">
                <a:latin typeface="Trebuchet MS"/>
                <a:cs typeface="Trebuchet MS"/>
              </a:rPr>
              <a:t>search </a:t>
            </a:r>
            <a:r>
              <a:rPr dirty="0" sz="1200" spc="15">
                <a:latin typeface="Trebuchet MS"/>
                <a:cs typeface="Trebuchet MS"/>
              </a:rPr>
              <a:t>bar </a:t>
            </a:r>
            <a:r>
              <a:rPr dirty="0" sz="1200" spc="25">
                <a:latin typeface="Trebuchet MS"/>
                <a:cs typeface="Trebuchet MS"/>
              </a:rPr>
              <a:t>can </a:t>
            </a:r>
            <a:r>
              <a:rPr dirty="0" sz="1200" spc="15">
                <a:latin typeface="Trebuchet MS"/>
                <a:cs typeface="Trebuchet MS"/>
              </a:rPr>
              <a:t>only </a:t>
            </a:r>
            <a:r>
              <a:rPr dirty="0" sz="1200" spc="40">
                <a:latin typeface="Trebuchet MS"/>
                <a:cs typeface="Trebuchet MS"/>
              </a:rPr>
              <a:t>send </a:t>
            </a:r>
            <a:r>
              <a:rPr dirty="0" sz="1200" spc="20">
                <a:latin typeface="Trebuchet MS"/>
                <a:cs typeface="Trebuchet MS"/>
              </a:rPr>
              <a:t>get </a:t>
            </a:r>
            <a:r>
              <a:rPr dirty="0" sz="1200" spc="30">
                <a:latin typeface="Trebuchet MS"/>
                <a:cs typeface="Trebuchet MS"/>
              </a:rPr>
              <a:t>requests </a:t>
            </a:r>
            <a:r>
              <a:rPr dirty="0" sz="1200">
                <a:latin typeface="Trebuchet MS"/>
                <a:cs typeface="Trebuchet MS"/>
              </a:rPr>
              <a:t>to receive </a:t>
            </a:r>
            <a:r>
              <a:rPr dirty="0" sz="1200" spc="35">
                <a:latin typeface="Trebuchet MS"/>
                <a:cs typeface="Trebuchet MS"/>
              </a:rPr>
              <a:t>resources  </a:t>
            </a:r>
            <a:r>
              <a:rPr dirty="0" sz="1200" spc="15">
                <a:latin typeface="Trebuchet MS"/>
                <a:cs typeface="Trebuchet MS"/>
              </a:rPr>
              <a:t>from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17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server.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9" y="238671"/>
            <a:ext cx="7658734" cy="4305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Trebuchet MS"/>
                <a:cs typeface="Trebuchet MS"/>
              </a:rPr>
              <a:t>Example:</a:t>
            </a:r>
            <a:r>
              <a:rPr dirty="0" sz="1200" spc="-35" b="1">
                <a:latin typeface="Trebuchet MS"/>
                <a:cs typeface="Trebuchet MS"/>
              </a:rPr>
              <a:t> </a:t>
            </a:r>
            <a:r>
              <a:rPr dirty="0" sz="1200" spc="30" b="1">
                <a:latin typeface="Trebuchet MS"/>
                <a:cs typeface="Trebuchet MS"/>
              </a:rPr>
              <a:t>Setting</a:t>
            </a:r>
            <a:r>
              <a:rPr dirty="0" sz="1200" spc="-30" b="1">
                <a:latin typeface="Trebuchet MS"/>
                <a:cs typeface="Trebuchet MS"/>
              </a:rPr>
              <a:t> </a:t>
            </a:r>
            <a:r>
              <a:rPr dirty="0" sz="1200" spc="5" b="1">
                <a:latin typeface="Trebuchet MS"/>
                <a:cs typeface="Trebuchet MS"/>
              </a:rPr>
              <a:t>up</a:t>
            </a:r>
            <a:r>
              <a:rPr dirty="0" sz="1200" spc="-80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a</a:t>
            </a:r>
            <a:r>
              <a:rPr dirty="0" sz="1200" spc="-55" b="1">
                <a:latin typeface="Trebuchet MS"/>
                <a:cs typeface="Trebuchet MS"/>
              </a:rPr>
              <a:t> </a:t>
            </a:r>
            <a:r>
              <a:rPr dirty="0" sz="1200" spc="-5" b="1">
                <a:latin typeface="Trebuchet MS"/>
                <a:cs typeface="Trebuchet MS"/>
              </a:rPr>
              <a:t>route</a:t>
            </a:r>
            <a:r>
              <a:rPr dirty="0" sz="1200" spc="-140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to</a:t>
            </a:r>
            <a:r>
              <a:rPr dirty="0" sz="1200" spc="-95" b="1">
                <a:latin typeface="Trebuchet MS"/>
                <a:cs typeface="Trebuchet MS"/>
              </a:rPr>
              <a:t> </a:t>
            </a:r>
            <a:r>
              <a:rPr dirty="0" sz="1200" spc="5" b="1">
                <a:latin typeface="Trebuchet MS"/>
                <a:cs typeface="Trebuchet MS"/>
              </a:rPr>
              <a:t>be</a:t>
            </a:r>
            <a:r>
              <a:rPr dirty="0" sz="1200" spc="-80" b="1">
                <a:latin typeface="Trebuchet MS"/>
                <a:cs typeface="Trebuchet MS"/>
              </a:rPr>
              <a:t> </a:t>
            </a:r>
            <a:r>
              <a:rPr dirty="0" sz="1200" spc="35" b="1">
                <a:latin typeface="Trebuchet MS"/>
                <a:cs typeface="Trebuchet MS"/>
              </a:rPr>
              <a:t>accessed</a:t>
            </a:r>
            <a:r>
              <a:rPr dirty="0" sz="1200" spc="-65" b="1">
                <a:latin typeface="Trebuchet MS"/>
                <a:cs typeface="Trebuchet MS"/>
              </a:rPr>
              <a:t> </a:t>
            </a:r>
            <a:r>
              <a:rPr dirty="0" sz="1200" spc="10" b="1">
                <a:latin typeface="Trebuchet MS"/>
                <a:cs typeface="Trebuchet MS"/>
              </a:rPr>
              <a:t>by</a:t>
            </a:r>
            <a:r>
              <a:rPr dirty="0" sz="1200" spc="-80" b="1">
                <a:latin typeface="Trebuchet MS"/>
                <a:cs typeface="Trebuchet MS"/>
              </a:rPr>
              <a:t> </a:t>
            </a:r>
            <a:r>
              <a:rPr dirty="0" sz="1200" spc="25" b="1">
                <a:latin typeface="Trebuchet MS"/>
                <a:cs typeface="Trebuchet MS"/>
              </a:rPr>
              <a:t>users</a:t>
            </a:r>
            <a:r>
              <a:rPr dirty="0" sz="1200" spc="-40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to</a:t>
            </a:r>
            <a:r>
              <a:rPr dirty="0" sz="1200" spc="-95" b="1">
                <a:latin typeface="Trebuchet MS"/>
                <a:cs typeface="Trebuchet MS"/>
              </a:rPr>
              <a:t> </a:t>
            </a:r>
            <a:r>
              <a:rPr dirty="0" sz="1200" spc="25" b="1">
                <a:latin typeface="Trebuchet MS"/>
                <a:cs typeface="Trebuchet MS"/>
              </a:rPr>
              <a:t>send</a:t>
            </a:r>
            <a:r>
              <a:rPr dirty="0" sz="1200" spc="-65" b="1">
                <a:latin typeface="Trebuchet MS"/>
                <a:cs typeface="Trebuchet MS"/>
              </a:rPr>
              <a:t> </a:t>
            </a:r>
            <a:r>
              <a:rPr dirty="0" sz="1200" spc="15" b="1">
                <a:latin typeface="Trebuchet MS"/>
                <a:cs typeface="Trebuchet MS"/>
              </a:rPr>
              <a:t>data</a:t>
            </a:r>
            <a:r>
              <a:rPr dirty="0" sz="1200" spc="-70" b="1">
                <a:latin typeface="Trebuchet MS"/>
                <a:cs typeface="Trebuchet MS"/>
              </a:rPr>
              <a:t> </a:t>
            </a:r>
            <a:r>
              <a:rPr dirty="0" sz="1200" spc="-10" b="1">
                <a:latin typeface="Trebuchet MS"/>
                <a:cs typeface="Trebuchet MS"/>
              </a:rPr>
              <a:t>with</a:t>
            </a:r>
            <a:r>
              <a:rPr dirty="0" sz="1200" spc="-105" b="1">
                <a:latin typeface="Trebuchet MS"/>
                <a:cs typeface="Trebuchet MS"/>
              </a:rPr>
              <a:t> </a:t>
            </a:r>
            <a:r>
              <a:rPr dirty="0" sz="1200" spc="25" b="1">
                <a:latin typeface="Trebuchet MS"/>
                <a:cs typeface="Trebuchet MS"/>
              </a:rPr>
              <a:t>post</a:t>
            </a:r>
            <a:r>
              <a:rPr dirty="0" sz="1200" spc="-50" b="1">
                <a:latin typeface="Trebuchet MS"/>
                <a:cs typeface="Trebuchet MS"/>
              </a:rPr>
              <a:t> </a:t>
            </a:r>
            <a:r>
              <a:rPr dirty="0" sz="1200" spc="5" b="1">
                <a:latin typeface="Trebuchet MS"/>
                <a:cs typeface="Trebuchet MS"/>
              </a:rPr>
              <a:t>requests.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Trebuchet MS"/>
              <a:cs typeface="Trebuchet MS"/>
            </a:endParaRPr>
          </a:p>
          <a:p>
            <a:pPr marL="299085" marR="5080" indent="-260985">
              <a:lnSpc>
                <a:spcPct val="102099"/>
              </a:lnSpc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25">
                <a:latin typeface="Trebuchet MS"/>
                <a:cs typeface="Trebuchet MS"/>
              </a:rPr>
              <a:t>Before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creating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route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receiving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data,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using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inbuilt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middleware,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Middleware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such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broad  </a:t>
            </a:r>
            <a:r>
              <a:rPr dirty="0" sz="1200" spc="25">
                <a:latin typeface="Trebuchet MS"/>
                <a:cs typeface="Trebuchet MS"/>
              </a:rPr>
              <a:t>and </a:t>
            </a:r>
            <a:r>
              <a:rPr dirty="0" sz="1200" spc="15">
                <a:latin typeface="Trebuchet MS"/>
                <a:cs typeface="Trebuchet MS"/>
              </a:rPr>
              <a:t>more </a:t>
            </a:r>
            <a:r>
              <a:rPr dirty="0" sz="1200" spc="20">
                <a:latin typeface="Trebuchet MS"/>
                <a:cs typeface="Trebuchet MS"/>
              </a:rPr>
              <a:t>advanced </a:t>
            </a:r>
            <a:r>
              <a:rPr dirty="0" sz="1200">
                <a:latin typeface="Trebuchet MS"/>
                <a:cs typeface="Trebuchet MS"/>
              </a:rPr>
              <a:t>topic </a:t>
            </a:r>
            <a:r>
              <a:rPr dirty="0" sz="1200" spc="30">
                <a:latin typeface="Trebuchet MS"/>
                <a:cs typeface="Trebuchet MS"/>
              </a:rPr>
              <a:t>so </a:t>
            </a:r>
            <a:r>
              <a:rPr dirty="0" sz="1200" spc="5">
                <a:latin typeface="Trebuchet MS"/>
                <a:cs typeface="Trebuchet MS"/>
              </a:rPr>
              <a:t>we are </a:t>
            </a:r>
            <a:r>
              <a:rPr dirty="0" sz="1200" spc="10">
                <a:latin typeface="Trebuchet MS"/>
                <a:cs typeface="Trebuchet MS"/>
              </a:rPr>
              <a:t>not </a:t>
            </a:r>
            <a:r>
              <a:rPr dirty="0" sz="1200" spc="45">
                <a:latin typeface="Trebuchet MS"/>
                <a:cs typeface="Trebuchet MS"/>
              </a:rPr>
              <a:t>going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50">
                <a:latin typeface="Trebuchet MS"/>
                <a:cs typeface="Trebuchet MS"/>
              </a:rPr>
              <a:t>discuss </a:t>
            </a:r>
            <a:r>
              <a:rPr dirty="0" sz="1200" spc="-20">
                <a:latin typeface="Trebuchet MS"/>
                <a:cs typeface="Trebuchet MS"/>
              </a:rPr>
              <a:t>it here, </a:t>
            </a:r>
            <a:r>
              <a:rPr dirty="0" sz="1200" spc="-5">
                <a:latin typeface="Trebuchet MS"/>
                <a:cs typeface="Trebuchet MS"/>
              </a:rPr>
              <a:t>just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25">
                <a:latin typeface="Trebuchet MS"/>
                <a:cs typeface="Trebuchet MS"/>
              </a:rPr>
              <a:t>understand </a:t>
            </a:r>
            <a:r>
              <a:rPr dirty="0" sz="1200">
                <a:latin typeface="Trebuchet MS"/>
                <a:cs typeface="Trebuchet MS"/>
              </a:rPr>
              <a:t>a </a:t>
            </a:r>
            <a:r>
              <a:rPr dirty="0" sz="1200" spc="-20">
                <a:latin typeface="Trebuchet MS"/>
                <a:cs typeface="Trebuchet MS"/>
              </a:rPr>
              <a:t>little </a:t>
            </a:r>
            <a:r>
              <a:rPr dirty="0" sz="1200" spc="-10">
                <a:latin typeface="Trebuchet MS"/>
                <a:cs typeface="Trebuchet MS"/>
              </a:rPr>
              <a:t>bit </a:t>
            </a:r>
            <a:r>
              <a:rPr dirty="0" sz="1200" spc="20">
                <a:latin typeface="Trebuchet MS"/>
                <a:cs typeface="Trebuchet MS"/>
              </a:rPr>
              <a:t>you </a:t>
            </a:r>
            <a:r>
              <a:rPr dirty="0" sz="1200" spc="25">
                <a:latin typeface="Trebuchet MS"/>
                <a:cs typeface="Trebuchet MS"/>
              </a:rPr>
              <a:t>can  </a:t>
            </a:r>
            <a:r>
              <a:rPr dirty="0" sz="1200" spc="10">
                <a:latin typeface="Trebuchet MS"/>
                <a:cs typeface="Trebuchet MS"/>
              </a:rPr>
              <a:t>think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piece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code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gets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executed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between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request-response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cycles.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99085" marR="488315" indent="-260985">
              <a:lnSpc>
                <a:spcPct val="103299"/>
              </a:lnSpc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express.json()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middleware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parses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incoming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request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object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JSON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object.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 </a:t>
            </a:r>
            <a:r>
              <a:rPr dirty="0" sz="1200" spc="-10">
                <a:latin typeface="Trebuchet MS"/>
                <a:cs typeface="Trebuchet MS"/>
              </a:rPr>
              <a:t>app.use()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syntax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use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middleware.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▪"/>
            </a:pPr>
            <a:endParaRPr sz="1500">
              <a:latin typeface="Trebuchet MS"/>
              <a:cs typeface="Trebuchet MS"/>
            </a:endParaRPr>
          </a:p>
          <a:p>
            <a:pPr marL="299085" indent="-261620">
              <a:lnSpc>
                <a:spcPct val="100000"/>
              </a:lnSpc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10">
                <a:latin typeface="Trebuchet MS"/>
                <a:cs typeface="Trebuchet MS"/>
              </a:rPr>
              <a:t>After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have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created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route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path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‘/’for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post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request.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▪"/>
            </a:pPr>
            <a:endParaRPr sz="2650">
              <a:latin typeface="Trebuchet MS"/>
              <a:cs typeface="Trebuchet MS"/>
            </a:endParaRPr>
          </a:p>
          <a:p>
            <a:pPr marL="299085" marR="276225" indent="-260985">
              <a:lnSpc>
                <a:spcPct val="103299"/>
              </a:lnSpc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30">
                <a:latin typeface="Trebuchet MS"/>
                <a:cs typeface="Trebuchet MS"/>
              </a:rPr>
              <a:t>const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{name},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syntax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95">
                <a:latin typeface="Trebuchet MS"/>
                <a:cs typeface="Trebuchet MS"/>
              </a:rPr>
              <a:t>ES6</a:t>
            </a:r>
            <a:r>
              <a:rPr dirty="0" sz="1200" spc="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extract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given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property/es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from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object.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Here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  </a:t>
            </a:r>
            <a:r>
              <a:rPr dirty="0" sz="1200" spc="10">
                <a:latin typeface="Trebuchet MS"/>
                <a:cs typeface="Trebuchet MS"/>
              </a:rPr>
              <a:t>extracting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name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property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was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sent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user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request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object.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▪"/>
            </a:pPr>
            <a:endParaRPr sz="1500">
              <a:latin typeface="Trebuchet MS"/>
              <a:cs typeface="Trebuchet MS"/>
            </a:endParaRPr>
          </a:p>
          <a:p>
            <a:pPr marL="299085" indent="-261620">
              <a:lnSpc>
                <a:spcPct val="100000"/>
              </a:lnSpc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10">
                <a:latin typeface="Trebuchet MS"/>
                <a:cs typeface="Trebuchet MS"/>
              </a:rPr>
              <a:t>After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that,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simply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sending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response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indicate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have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successfully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received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data.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this</a:t>
            </a:r>
            <a:endParaRPr sz="1200">
              <a:latin typeface="Trebuchet MS"/>
              <a:cs typeface="Trebuchet MS"/>
            </a:endParaRPr>
          </a:p>
          <a:p>
            <a:pPr marL="299085" marR="513715">
              <a:lnSpc>
                <a:spcPct val="100000"/>
              </a:lnSpc>
            </a:pPr>
            <a:r>
              <a:rPr dirty="0" sz="1200" spc="-70">
                <a:latin typeface="Trebuchet MS"/>
                <a:cs typeface="Trebuchet MS"/>
              </a:rPr>
              <a:t>`${}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`is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looking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weird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let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me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tell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syntax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95">
                <a:latin typeface="Trebuchet MS"/>
                <a:cs typeface="Trebuchet MS"/>
              </a:rPr>
              <a:t>ES6</a:t>
            </a:r>
            <a:r>
              <a:rPr dirty="0" sz="1200" spc="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generate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strings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  </a:t>
            </a:r>
            <a:r>
              <a:rPr dirty="0" sz="1200" spc="-5">
                <a:latin typeface="Trebuchet MS"/>
                <a:cs typeface="Trebuchet MS"/>
              </a:rPr>
              <a:t>javascript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expression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ES6.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We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inject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javascript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expression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inside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${}.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238671"/>
            <a:ext cx="2406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Trebuchet MS"/>
                <a:cs typeface="Trebuchet MS"/>
              </a:rPr>
              <a:t>const </a:t>
            </a:r>
            <a:r>
              <a:rPr dirty="0" sz="1200" spc="25">
                <a:latin typeface="Trebuchet MS"/>
                <a:cs typeface="Trebuchet MS"/>
              </a:rPr>
              <a:t>express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20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require('express');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49" y="970191"/>
            <a:ext cx="15481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Trebuchet MS"/>
                <a:cs typeface="Trebuchet MS"/>
              </a:rPr>
              <a:t>const</a:t>
            </a:r>
            <a:r>
              <a:rPr dirty="0" sz="1200" spc="-2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app </a:t>
            </a:r>
            <a:r>
              <a:rPr dirty="0" sz="1200">
                <a:latin typeface="Trebuchet MS"/>
                <a:cs typeface="Trebuchet MS"/>
              </a:rPr>
              <a:t>= </a:t>
            </a:r>
            <a:r>
              <a:rPr dirty="0" sz="1200" spc="-5">
                <a:latin typeface="Trebuchet MS"/>
                <a:cs typeface="Trebuchet MS"/>
              </a:rPr>
              <a:t>express();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40">
                <a:latin typeface="Trebuchet MS"/>
                <a:cs typeface="Trebuchet MS"/>
              </a:rPr>
              <a:t>const </a:t>
            </a:r>
            <a:r>
              <a:rPr dirty="0" sz="1200" spc="50">
                <a:latin typeface="Trebuchet MS"/>
                <a:cs typeface="Trebuchet MS"/>
              </a:rPr>
              <a:t>PORT</a:t>
            </a:r>
            <a:r>
              <a:rPr dirty="0" sz="1200" spc="-2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= </a:t>
            </a:r>
            <a:r>
              <a:rPr dirty="0" sz="1200" spc="40">
                <a:latin typeface="Trebuchet MS"/>
                <a:cs typeface="Trebuchet MS"/>
              </a:rPr>
              <a:t>3000;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49" y="2067471"/>
            <a:ext cx="1891030" cy="8839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app.use(express.json());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200" spc="-10">
                <a:latin typeface="Trebuchet MS"/>
                <a:cs typeface="Trebuchet MS"/>
              </a:rPr>
              <a:t>app.post('/', </a:t>
            </a:r>
            <a:r>
              <a:rPr dirty="0" sz="1200" spc="-35">
                <a:latin typeface="Trebuchet MS"/>
                <a:cs typeface="Trebuchet MS"/>
              </a:rPr>
              <a:t>(req,</a:t>
            </a:r>
            <a:r>
              <a:rPr dirty="0" sz="1200" spc="-2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res)=&gt;{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8750">
              <a:lnSpc>
                <a:spcPct val="100000"/>
              </a:lnSpc>
            </a:pPr>
            <a:r>
              <a:rPr dirty="0" sz="1200" spc="40">
                <a:latin typeface="Trebuchet MS"/>
                <a:cs typeface="Trebuchet MS"/>
              </a:rPr>
              <a:t>const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{name}</a:t>
            </a:r>
            <a:r>
              <a:rPr dirty="0" sz="1200" spc="-1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req.body;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249" y="3530510"/>
            <a:ext cx="22358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Trebuchet MS"/>
                <a:cs typeface="Trebuchet MS"/>
              </a:rPr>
              <a:t>res.send(`Welcome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${name}`);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6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238671"/>
            <a:ext cx="4057650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app.listen(PORT,(error)</a:t>
            </a:r>
            <a:r>
              <a:rPr dirty="0" sz="1200" spc="-16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=&gt;{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</a:pPr>
            <a:r>
              <a:rPr dirty="0" sz="1200" spc="-35">
                <a:latin typeface="Trebuchet MS"/>
                <a:cs typeface="Trebuchet MS"/>
              </a:rPr>
              <a:t>if(!error)</a:t>
            </a:r>
            <a:endParaRPr sz="1200">
              <a:latin typeface="Trebuchet MS"/>
              <a:cs typeface="Trebuchet MS"/>
            </a:endParaRPr>
          </a:p>
          <a:p>
            <a:pPr marL="306705">
              <a:lnSpc>
                <a:spcPct val="100000"/>
              </a:lnSpc>
              <a:spcBef>
                <a:spcPts val="994"/>
              </a:spcBef>
            </a:pPr>
            <a:r>
              <a:rPr dirty="0" sz="1200" spc="20">
                <a:latin typeface="Trebuchet MS"/>
                <a:cs typeface="Trebuchet MS"/>
              </a:rPr>
              <a:t>console.log("Server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Successfully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Running,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753110">
              <a:lnSpc>
                <a:spcPct val="100000"/>
              </a:lnSpc>
              <a:spcBef>
                <a:spcPts val="5"/>
              </a:spcBef>
            </a:pPr>
            <a:r>
              <a:rPr dirty="0" sz="1200" spc="45">
                <a:latin typeface="Trebuchet MS"/>
                <a:cs typeface="Trebuchet MS"/>
              </a:rPr>
              <a:t>App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listening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port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"+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PORT)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rebuchet MS"/>
              <a:cs typeface="Trebuchet MS"/>
            </a:endParaRPr>
          </a:p>
          <a:p>
            <a:pPr marL="158750">
              <a:lnSpc>
                <a:spcPct val="100000"/>
              </a:lnSpc>
            </a:pPr>
            <a:r>
              <a:rPr dirty="0" sz="1200" spc="30">
                <a:latin typeface="Trebuchet MS"/>
                <a:cs typeface="Trebuchet MS"/>
              </a:rPr>
              <a:t>else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6705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console.log("Error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occurred,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server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can't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start",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error);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105">
                <a:latin typeface="Trebuchet MS"/>
                <a:cs typeface="Trebuchet MS"/>
              </a:rPr>
              <a:t>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34242" y="346087"/>
            <a:ext cx="7613650" cy="2199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100"/>
              </a:spcBef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15">
                <a:latin typeface="Trebuchet MS"/>
                <a:cs typeface="Trebuchet MS"/>
              </a:rPr>
              <a:t>A</a:t>
            </a:r>
            <a:r>
              <a:rPr dirty="0" sz="1200" spc="15">
                <a:latin typeface="Trebuchet MS"/>
                <a:cs typeface="Trebuchet MS"/>
              </a:rPr>
              <a:t>pplication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programming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interfaces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have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two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components: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▪"/>
            </a:pPr>
            <a:endParaRPr sz="1700">
              <a:latin typeface="Trebuchet MS"/>
              <a:cs typeface="Trebuchet MS"/>
            </a:endParaRPr>
          </a:p>
          <a:p>
            <a:pPr lvl="1" marL="556260" indent="-264160">
              <a:lnSpc>
                <a:spcPct val="100000"/>
              </a:lnSpc>
              <a:buFont typeface="Arial"/>
              <a:buChar char="▪"/>
              <a:tabLst>
                <a:tab pos="556260" algn="l"/>
                <a:tab pos="556895" algn="l"/>
              </a:tabLst>
            </a:pPr>
            <a:r>
              <a:rPr dirty="0" sz="1200" spc="-10">
                <a:latin typeface="Trebuchet MS"/>
                <a:cs typeface="Trebuchet MS"/>
              </a:rPr>
              <a:t>Technical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speciﬁcation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describes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exchange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options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between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solutions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have</a:t>
            </a:r>
            <a:endParaRPr sz="1200">
              <a:latin typeface="Trebuchet MS"/>
              <a:cs typeface="Trebuchet MS"/>
            </a:endParaRPr>
          </a:p>
          <a:p>
            <a:pPr marL="556260">
              <a:lnSpc>
                <a:spcPct val="100000"/>
              </a:lnSpc>
            </a:pPr>
            <a:r>
              <a:rPr dirty="0" sz="1200" spc="25">
                <a:latin typeface="Trebuchet MS"/>
                <a:cs typeface="Trebuchet MS"/>
              </a:rPr>
              <a:t>speciﬁcations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done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form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delivery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protocols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request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processing.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rebuchet MS"/>
              <a:cs typeface="Trebuchet MS"/>
            </a:endParaRPr>
          </a:p>
          <a:p>
            <a:pPr lvl="1" marL="556260" indent="-264160">
              <a:lnSpc>
                <a:spcPct val="100000"/>
              </a:lnSpc>
              <a:buFont typeface="Arial"/>
              <a:buChar char="▪"/>
              <a:tabLst>
                <a:tab pos="556260" algn="l"/>
                <a:tab pos="556895" algn="l"/>
              </a:tabLst>
            </a:pPr>
            <a:r>
              <a:rPr dirty="0" sz="1200" spc="30">
                <a:latin typeface="Trebuchet MS"/>
                <a:cs typeface="Trebuchet MS"/>
              </a:rPr>
              <a:t>Software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interface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written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speciﬁcation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represents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80">
                <a:latin typeface="Trebuchet MS"/>
                <a:cs typeface="Trebuchet MS"/>
              </a:rPr>
              <a:t>it.</a:t>
            </a:r>
            <a:endParaRPr sz="12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▪"/>
            </a:pPr>
            <a:endParaRPr sz="1700">
              <a:latin typeface="Trebuchet MS"/>
              <a:cs typeface="Trebuchet MS"/>
            </a:endParaRPr>
          </a:p>
          <a:p>
            <a:pPr marL="273050" marR="5080" indent="-260985">
              <a:lnSpc>
                <a:spcPct val="101099"/>
              </a:lnSpc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10">
                <a:latin typeface="Trebuchet MS"/>
                <a:cs typeface="Trebuchet MS"/>
              </a:rPr>
              <a:t>In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this,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software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needs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access</a:t>
            </a:r>
            <a:r>
              <a:rPr dirty="0" sz="1200" spc="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information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or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functionality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from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software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calls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its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along  </a:t>
            </a:r>
            <a:r>
              <a:rPr dirty="0" sz="1200">
                <a:latin typeface="Trebuchet MS"/>
                <a:cs typeface="Trebuchet MS"/>
              </a:rPr>
              <a:t>with </a:t>
            </a:r>
            <a:r>
              <a:rPr dirty="0" sz="1200" spc="30">
                <a:latin typeface="Trebuchet MS"/>
                <a:cs typeface="Trebuchet MS"/>
              </a:rPr>
              <a:t>specifying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15">
                <a:latin typeface="Trebuchet MS"/>
                <a:cs typeface="Trebuchet MS"/>
              </a:rPr>
              <a:t>requirements </a:t>
            </a:r>
            <a:r>
              <a:rPr dirty="0" sz="1200" spc="35">
                <a:latin typeface="Trebuchet MS"/>
                <a:cs typeface="Trebuchet MS"/>
              </a:rPr>
              <a:t>as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25">
                <a:latin typeface="Trebuchet MS"/>
                <a:cs typeface="Trebuchet MS"/>
              </a:rPr>
              <a:t>how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5">
                <a:latin typeface="Trebuchet MS"/>
                <a:cs typeface="Trebuchet MS"/>
              </a:rPr>
              <a:t>functionality or </a:t>
            </a:r>
            <a:r>
              <a:rPr dirty="0" sz="1200" spc="10">
                <a:latin typeface="Trebuchet MS"/>
                <a:cs typeface="Trebuchet MS"/>
              </a:rPr>
              <a:t>the data </a:t>
            </a:r>
            <a:r>
              <a:rPr dirty="0" sz="1200" spc="30">
                <a:latin typeface="Trebuchet MS"/>
                <a:cs typeface="Trebuchet MS"/>
              </a:rPr>
              <a:t>should </a:t>
            </a:r>
            <a:r>
              <a:rPr dirty="0" sz="1200" spc="15">
                <a:latin typeface="Trebuchet MS"/>
                <a:cs typeface="Trebuchet MS"/>
              </a:rPr>
              <a:t>be </a:t>
            </a:r>
            <a:r>
              <a:rPr dirty="0" sz="1200" spc="-10">
                <a:latin typeface="Trebuchet MS"/>
                <a:cs typeface="Trebuchet MS"/>
              </a:rPr>
              <a:t>provided. </a:t>
            </a:r>
            <a:r>
              <a:rPr dirty="0" sz="1200" spc="10">
                <a:latin typeface="Trebuchet MS"/>
                <a:cs typeface="Trebuchet MS"/>
              </a:rPr>
              <a:t>The other  </a:t>
            </a:r>
            <a:r>
              <a:rPr dirty="0" sz="1200" spc="15">
                <a:latin typeface="Trebuchet MS"/>
                <a:cs typeface="Trebuchet MS"/>
              </a:rPr>
              <a:t>software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simply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returns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functionality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requested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former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application.</a:t>
            </a:r>
            <a:r>
              <a:rPr dirty="0" sz="1200" spc="-19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25">
                <a:latin typeface="Trebuchet MS"/>
                <a:cs typeface="Trebuchet MS"/>
              </a:rPr>
              <a:t> also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speciﬁes 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interface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both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these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applications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communicate.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9" y="238671"/>
            <a:ext cx="6964045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Trebuchet MS"/>
                <a:cs typeface="Trebuchet MS"/>
              </a:rPr>
              <a:t>S</a:t>
            </a:r>
            <a:r>
              <a:rPr dirty="0" sz="1200" spc="-180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tep</a:t>
            </a:r>
            <a:r>
              <a:rPr dirty="0" sz="1200" spc="-90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to</a:t>
            </a:r>
            <a:r>
              <a:rPr dirty="0" sz="1200" spc="-105" b="1">
                <a:latin typeface="Trebuchet MS"/>
                <a:cs typeface="Trebuchet MS"/>
              </a:rPr>
              <a:t> </a:t>
            </a:r>
            <a:r>
              <a:rPr dirty="0" sz="1200" spc="-10" b="1">
                <a:latin typeface="Trebuchet MS"/>
                <a:cs typeface="Trebuchet MS"/>
              </a:rPr>
              <a:t>run</a:t>
            </a:r>
            <a:r>
              <a:rPr dirty="0" sz="1200" spc="-90" b="1">
                <a:latin typeface="Trebuchet MS"/>
                <a:cs typeface="Trebuchet MS"/>
              </a:rPr>
              <a:t> </a:t>
            </a:r>
            <a:r>
              <a:rPr dirty="0" sz="1200" spc="-5" b="1">
                <a:latin typeface="Trebuchet MS"/>
                <a:cs typeface="Trebuchet MS"/>
              </a:rPr>
              <a:t>the</a:t>
            </a:r>
            <a:r>
              <a:rPr dirty="0" sz="1200" spc="-95" b="1">
                <a:latin typeface="Trebuchet MS"/>
                <a:cs typeface="Trebuchet MS"/>
              </a:rPr>
              <a:t> </a:t>
            </a:r>
            <a:r>
              <a:rPr dirty="0" sz="1200" spc="-5" b="1">
                <a:latin typeface="Trebuchet MS"/>
                <a:cs typeface="Trebuchet MS"/>
              </a:rPr>
              <a:t>application: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-10">
                <a:latin typeface="Trebuchet MS"/>
                <a:cs typeface="Trebuchet MS"/>
              </a:rPr>
              <a:t>We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Accessing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route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Postman.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tool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test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APIs,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use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things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like  </a:t>
            </a:r>
            <a:r>
              <a:rPr dirty="0" sz="1200" spc="15">
                <a:latin typeface="Trebuchet MS"/>
                <a:cs typeface="Trebuchet MS"/>
              </a:rPr>
              <a:t>Axios,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fetch,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or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thing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from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frontend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cURL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from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terminal,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but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make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  </a:t>
            </a:r>
            <a:r>
              <a:rPr dirty="0" sz="1200" spc="-5">
                <a:latin typeface="Trebuchet MS"/>
                <a:cs typeface="Trebuchet MS"/>
              </a:rPr>
              <a:t>divert </a:t>
            </a:r>
            <a:r>
              <a:rPr dirty="0" sz="1200" spc="15">
                <a:latin typeface="Trebuchet MS"/>
                <a:cs typeface="Trebuchet MS"/>
              </a:rPr>
              <a:t>from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-20">
                <a:latin typeface="Trebuchet MS"/>
                <a:cs typeface="Trebuchet MS"/>
              </a:rPr>
              <a:t>topic, </a:t>
            </a:r>
            <a:r>
              <a:rPr dirty="0" sz="1200" spc="-5">
                <a:latin typeface="Trebuchet MS"/>
                <a:cs typeface="Trebuchet MS"/>
              </a:rPr>
              <a:t>just </a:t>
            </a:r>
            <a:r>
              <a:rPr dirty="0" sz="1200" spc="25">
                <a:latin typeface="Trebuchet MS"/>
                <a:cs typeface="Trebuchet MS"/>
              </a:rPr>
              <a:t>keep </a:t>
            </a:r>
            <a:r>
              <a:rPr dirty="0" sz="1200">
                <a:latin typeface="Trebuchet MS"/>
                <a:cs typeface="Trebuchet MS"/>
              </a:rPr>
              <a:t>in </a:t>
            </a:r>
            <a:r>
              <a:rPr dirty="0" sz="1200" spc="15">
                <a:latin typeface="Trebuchet MS"/>
                <a:cs typeface="Trebuchet MS"/>
              </a:rPr>
              <a:t>mind </a:t>
            </a:r>
            <a:r>
              <a:rPr dirty="0" sz="1200">
                <a:latin typeface="Trebuchet MS"/>
                <a:cs typeface="Trebuchet MS"/>
              </a:rPr>
              <a:t>that </a:t>
            </a:r>
            <a:r>
              <a:rPr dirty="0" sz="1200" spc="15">
                <a:latin typeface="Trebuchet MS"/>
                <a:cs typeface="Trebuchet MS"/>
              </a:rPr>
              <a:t>our </a:t>
            </a:r>
            <a:r>
              <a:rPr dirty="0" sz="1200" spc="35">
                <a:latin typeface="Trebuchet MS"/>
                <a:cs typeface="Trebuchet MS"/>
              </a:rPr>
              <a:t>express </a:t>
            </a:r>
            <a:r>
              <a:rPr dirty="0" sz="1200" spc="25">
                <a:latin typeface="Trebuchet MS"/>
                <a:cs typeface="Trebuchet MS"/>
              </a:rPr>
              <a:t>server </a:t>
            </a:r>
            <a:r>
              <a:rPr dirty="0" sz="1200" spc="15">
                <a:latin typeface="Trebuchet MS"/>
                <a:cs typeface="Trebuchet MS"/>
              </a:rPr>
              <a:t>only </a:t>
            </a:r>
            <a:r>
              <a:rPr dirty="0" sz="1200" spc="35">
                <a:latin typeface="Trebuchet MS"/>
                <a:cs typeface="Trebuchet MS"/>
              </a:rPr>
              <a:t>demands </a:t>
            </a:r>
            <a:r>
              <a:rPr dirty="0" sz="1200">
                <a:latin typeface="Trebuchet MS"/>
                <a:cs typeface="Trebuchet MS"/>
              </a:rPr>
              <a:t>a </a:t>
            </a:r>
            <a:r>
              <a:rPr dirty="0" sz="1200" spc="10">
                <a:latin typeface="Trebuchet MS"/>
                <a:cs typeface="Trebuchet MS"/>
              </a:rPr>
              <a:t>path </a:t>
            </a:r>
            <a:r>
              <a:rPr dirty="0" sz="1200">
                <a:latin typeface="Trebuchet MS"/>
                <a:cs typeface="Trebuchet MS"/>
              </a:rPr>
              <a:t>with </a:t>
            </a:r>
            <a:r>
              <a:rPr dirty="0" sz="1200" spc="20">
                <a:latin typeface="Trebuchet MS"/>
                <a:cs typeface="Trebuchet MS"/>
              </a:rPr>
              <a:t>request  </a:t>
            </a:r>
            <a:r>
              <a:rPr dirty="0" sz="1200" spc="-5">
                <a:latin typeface="Trebuchet MS"/>
                <a:cs typeface="Trebuchet MS"/>
              </a:rPr>
              <a:t>object </a:t>
            </a:r>
            <a:r>
              <a:rPr dirty="0" sz="1200" spc="-20">
                <a:latin typeface="Trebuchet MS"/>
                <a:cs typeface="Trebuchet MS"/>
              </a:rPr>
              <a:t>it </a:t>
            </a:r>
            <a:r>
              <a:rPr dirty="0" sz="1200" spc="-5">
                <a:latin typeface="Trebuchet MS"/>
                <a:cs typeface="Trebuchet MS"/>
              </a:rPr>
              <a:t>doesn’t </a:t>
            </a:r>
            <a:r>
              <a:rPr dirty="0" sz="1200" spc="-10">
                <a:latin typeface="Trebuchet MS"/>
                <a:cs typeface="Trebuchet MS"/>
              </a:rPr>
              <a:t>matter </a:t>
            </a:r>
            <a:r>
              <a:rPr dirty="0" sz="1200" spc="15">
                <a:latin typeface="Trebuchet MS"/>
                <a:cs typeface="Trebuchet MS"/>
              </a:rPr>
              <a:t>from where </a:t>
            </a:r>
            <a:r>
              <a:rPr dirty="0" sz="1200" spc="-20">
                <a:latin typeface="Trebuchet MS"/>
                <a:cs typeface="Trebuchet MS"/>
              </a:rPr>
              <a:t>it </a:t>
            </a:r>
            <a:r>
              <a:rPr dirty="0" sz="1200" spc="20">
                <a:latin typeface="Trebuchet MS"/>
                <a:cs typeface="Trebuchet MS"/>
              </a:rPr>
              <a:t>is </a:t>
            </a:r>
            <a:r>
              <a:rPr dirty="0" sz="1200" spc="10">
                <a:latin typeface="Trebuchet MS"/>
                <a:cs typeface="Trebuchet MS"/>
              </a:rPr>
              <a:t>coming. </a:t>
            </a:r>
            <a:r>
              <a:rPr dirty="0" sz="1200" spc="-10">
                <a:latin typeface="Trebuchet MS"/>
                <a:cs typeface="Trebuchet MS"/>
              </a:rPr>
              <a:t>We </a:t>
            </a:r>
            <a:r>
              <a:rPr dirty="0" sz="1200" spc="10">
                <a:latin typeface="Trebuchet MS"/>
                <a:cs typeface="Trebuchet MS"/>
              </a:rPr>
              <a:t>have </a:t>
            </a:r>
            <a:r>
              <a:rPr dirty="0" sz="1200" spc="25">
                <a:latin typeface="Trebuchet MS"/>
                <a:cs typeface="Trebuchet MS"/>
              </a:rPr>
              <a:t>sent </a:t>
            </a:r>
            <a:r>
              <a:rPr dirty="0" sz="1200" spc="10">
                <a:latin typeface="Trebuchet MS"/>
                <a:cs typeface="Trebuchet MS"/>
              </a:rPr>
              <a:t>the data </a:t>
            </a:r>
            <a:r>
              <a:rPr dirty="0" sz="1200" spc="35">
                <a:latin typeface="Trebuchet MS"/>
                <a:cs typeface="Trebuchet MS"/>
              </a:rPr>
              <a:t>as </a:t>
            </a:r>
            <a:r>
              <a:rPr dirty="0" sz="1200">
                <a:latin typeface="Trebuchet MS"/>
                <a:cs typeface="Trebuchet MS"/>
              </a:rPr>
              <a:t>a </a:t>
            </a:r>
            <a:r>
              <a:rPr dirty="0" sz="1200" spc="50">
                <a:latin typeface="Trebuchet MS"/>
                <a:cs typeface="Trebuchet MS"/>
              </a:rPr>
              <a:t>JSON </a:t>
            </a:r>
            <a:r>
              <a:rPr dirty="0" sz="1200" spc="-5">
                <a:latin typeface="Trebuchet MS"/>
                <a:cs typeface="Trebuchet MS"/>
              </a:rPr>
              <a:t>object </a:t>
            </a:r>
            <a:r>
              <a:rPr dirty="0" sz="1200">
                <a:latin typeface="Trebuchet MS"/>
                <a:cs typeface="Trebuchet MS"/>
              </a:rPr>
              <a:t>with </a:t>
            </a:r>
            <a:r>
              <a:rPr dirty="0" sz="1200" spc="15">
                <a:latin typeface="Trebuchet MS"/>
                <a:cs typeface="Trebuchet MS"/>
              </a:rPr>
              <a:t>the  </a:t>
            </a:r>
            <a:r>
              <a:rPr dirty="0" sz="1200" spc="20">
                <a:latin typeface="Trebuchet MS"/>
                <a:cs typeface="Trebuchet MS"/>
              </a:rPr>
              <a:t>request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body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express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sending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response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back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us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along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data.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indicates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our  </a:t>
            </a:r>
            <a:r>
              <a:rPr dirty="0" sz="1200" spc="35">
                <a:latin typeface="Trebuchet MS"/>
                <a:cs typeface="Trebuchet MS"/>
              </a:rPr>
              <a:t>goal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send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server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succeeded.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00824" y="928116"/>
              <a:ext cx="8342363" cy="32872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9" y="238671"/>
            <a:ext cx="7034530" cy="2505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Trebuchet MS"/>
                <a:cs typeface="Trebuchet MS"/>
              </a:rPr>
              <a:t>S</a:t>
            </a:r>
            <a:r>
              <a:rPr dirty="0" sz="1200" spc="-180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tep</a:t>
            </a:r>
            <a:r>
              <a:rPr dirty="0" sz="1200" spc="-90" b="1">
                <a:latin typeface="Trebuchet MS"/>
                <a:cs typeface="Trebuchet MS"/>
              </a:rPr>
              <a:t> </a:t>
            </a:r>
            <a:r>
              <a:rPr dirty="0" sz="1200" spc="-5" b="1">
                <a:latin typeface="Trebuchet MS"/>
                <a:cs typeface="Trebuchet MS"/>
              </a:rPr>
              <a:t>5:</a:t>
            </a:r>
            <a:r>
              <a:rPr dirty="0" sz="1200" spc="-120" b="1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Sending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Files</a:t>
            </a:r>
            <a:r>
              <a:rPr dirty="0" sz="1200" spc="2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from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Server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b="1">
                <a:latin typeface="Trebuchet MS"/>
                <a:cs typeface="Trebuchet MS"/>
              </a:rPr>
              <a:t>S</a:t>
            </a:r>
            <a:r>
              <a:rPr dirty="0" sz="1200" spc="-175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tep</a:t>
            </a:r>
            <a:r>
              <a:rPr dirty="0" sz="1200" spc="-90" b="1">
                <a:latin typeface="Trebuchet MS"/>
                <a:cs typeface="Trebuchet MS"/>
              </a:rPr>
              <a:t> </a:t>
            </a:r>
            <a:r>
              <a:rPr dirty="0" sz="1200" spc="-10" b="1">
                <a:latin typeface="Trebuchet MS"/>
                <a:cs typeface="Trebuchet MS"/>
              </a:rPr>
              <a:t>6:</a:t>
            </a:r>
            <a:r>
              <a:rPr dirty="0" sz="1200" spc="-120" b="1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Now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see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how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to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send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ﬁles </a:t>
            </a:r>
            <a:r>
              <a:rPr dirty="0" sz="1200" spc="5">
                <a:latin typeface="Trebuchet MS"/>
                <a:cs typeface="Trebuchet MS"/>
              </a:rPr>
              <a:t>from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server.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Trebuchet MS"/>
              <a:cs typeface="Trebuchet MS"/>
            </a:endParaRPr>
          </a:p>
          <a:p>
            <a:pPr marL="299085" marR="14604" indent="-260985">
              <a:lnSpc>
                <a:spcPct val="102099"/>
              </a:lnSpc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30">
                <a:latin typeface="Trebuchet MS"/>
                <a:cs typeface="Trebuchet MS"/>
              </a:rPr>
              <a:t>Several </a:t>
            </a:r>
            <a:r>
              <a:rPr dirty="0" sz="1200" spc="15">
                <a:latin typeface="Trebuchet MS"/>
                <a:cs typeface="Trebuchet MS"/>
              </a:rPr>
              <a:t>times </a:t>
            </a:r>
            <a:r>
              <a:rPr dirty="0" sz="1200" spc="5">
                <a:latin typeface="Trebuchet MS"/>
                <a:cs typeface="Trebuchet MS"/>
              </a:rPr>
              <a:t>we </a:t>
            </a:r>
            <a:r>
              <a:rPr dirty="0" sz="1200" spc="25">
                <a:latin typeface="Trebuchet MS"/>
                <a:cs typeface="Trebuchet MS"/>
              </a:rPr>
              <a:t>need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15">
                <a:latin typeface="Trebuchet MS"/>
                <a:cs typeface="Trebuchet MS"/>
              </a:rPr>
              <a:t>transfer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30">
                <a:latin typeface="Trebuchet MS"/>
                <a:cs typeface="Trebuchet MS"/>
              </a:rPr>
              <a:t>resources </a:t>
            </a:r>
            <a:r>
              <a:rPr dirty="0" sz="1200" spc="15">
                <a:latin typeface="Trebuchet MS"/>
                <a:cs typeface="Trebuchet MS"/>
              </a:rPr>
              <a:t>from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25">
                <a:latin typeface="Trebuchet MS"/>
                <a:cs typeface="Trebuchet MS"/>
              </a:rPr>
              <a:t>server </a:t>
            </a:r>
            <a:r>
              <a:rPr dirty="0" sz="1200" spc="35">
                <a:latin typeface="Trebuchet MS"/>
                <a:cs typeface="Trebuchet MS"/>
              </a:rPr>
              <a:t>as </a:t>
            </a:r>
            <a:r>
              <a:rPr dirty="0" sz="1200" spc="15">
                <a:latin typeface="Trebuchet MS"/>
                <a:cs typeface="Trebuchet MS"/>
              </a:rPr>
              <a:t>per </a:t>
            </a:r>
            <a:r>
              <a:rPr dirty="0" sz="1200" spc="25">
                <a:latin typeface="Trebuchet MS"/>
                <a:cs typeface="Trebuchet MS"/>
              </a:rPr>
              <a:t>user </a:t>
            </a:r>
            <a:r>
              <a:rPr dirty="0" sz="1200">
                <a:latin typeface="Trebuchet MS"/>
                <a:cs typeface="Trebuchet MS"/>
              </a:rPr>
              <a:t>request, </a:t>
            </a:r>
            <a:r>
              <a:rPr dirty="0" sz="1200" spc="10">
                <a:latin typeface="Trebuchet MS"/>
                <a:cs typeface="Trebuchet MS"/>
              </a:rPr>
              <a:t>there </a:t>
            </a:r>
            <a:r>
              <a:rPr dirty="0" sz="1200" spc="5">
                <a:latin typeface="Trebuchet MS"/>
                <a:cs typeface="Trebuchet MS"/>
              </a:rPr>
              <a:t>are  </a:t>
            </a:r>
            <a:r>
              <a:rPr dirty="0" sz="1200" spc="-5">
                <a:latin typeface="Trebuchet MS"/>
                <a:cs typeface="Trebuchet MS"/>
              </a:rPr>
              <a:t>majorly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two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methods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send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ﬁles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one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sending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static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ﬁles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using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middleware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one 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sending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single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ﬁle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route.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▪"/>
            </a:pPr>
            <a:endParaRPr sz="1350">
              <a:latin typeface="Trebuchet MS"/>
              <a:cs typeface="Trebuchet MS"/>
            </a:endParaRPr>
          </a:p>
          <a:p>
            <a:pPr marL="299085" indent="-261620">
              <a:lnSpc>
                <a:spcPct val="100000"/>
              </a:lnSpc>
              <a:spcBef>
                <a:spcPts val="5"/>
              </a:spcBef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our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folder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structure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want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serve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ﬁles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from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Static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Files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directory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static</a:t>
            </a:r>
            <a:endParaRPr sz="1200">
              <a:latin typeface="Trebuchet MS"/>
              <a:cs typeface="Trebuchet MS"/>
            </a:endParaRPr>
          </a:p>
          <a:p>
            <a:pPr marL="299085">
              <a:lnSpc>
                <a:spcPct val="100000"/>
              </a:lnSpc>
              <a:spcBef>
                <a:spcPts val="45"/>
              </a:spcBef>
            </a:pPr>
            <a:r>
              <a:rPr dirty="0" sz="1200" spc="5">
                <a:latin typeface="Trebuchet MS"/>
                <a:cs typeface="Trebuchet MS"/>
              </a:rPr>
              <a:t>ﬁles,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image.jpg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separate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route.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491484" y="1586483"/>
              <a:ext cx="2161019" cy="19705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9" y="136563"/>
            <a:ext cx="7907020" cy="4056379"/>
          </a:xfrm>
          <a:prstGeom prst="rect">
            <a:avLst/>
          </a:prstGeom>
        </p:spPr>
        <p:txBody>
          <a:bodyPr wrap="square" lIns="0" tIns="1149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dirty="0" sz="1200" spc="15" b="1">
                <a:latin typeface="Trebuchet MS"/>
                <a:cs typeface="Trebuchet MS"/>
              </a:rPr>
              <a:t>Example</a:t>
            </a:r>
            <a:r>
              <a:rPr dirty="0" sz="1200" spc="-60" b="1">
                <a:latin typeface="Trebuchet MS"/>
                <a:cs typeface="Trebuchet MS"/>
              </a:rPr>
              <a:t> </a:t>
            </a:r>
            <a:r>
              <a:rPr dirty="0" sz="1200" spc="-80" b="1">
                <a:latin typeface="Trebuchet MS"/>
                <a:cs typeface="Trebuchet MS"/>
              </a:rPr>
              <a:t>1:</a:t>
            </a:r>
            <a:r>
              <a:rPr dirty="0" sz="1200" spc="-254" b="1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Serving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entire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directory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using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middleware</a:t>
            </a:r>
            <a:endParaRPr sz="1200">
              <a:latin typeface="Trebuchet MS"/>
              <a:cs typeface="Trebuchet MS"/>
            </a:endParaRPr>
          </a:p>
          <a:p>
            <a:pPr marL="12700" marR="28575">
              <a:lnSpc>
                <a:spcPct val="100000"/>
              </a:lnSpc>
              <a:spcBef>
                <a:spcPts val="800"/>
              </a:spcBef>
            </a:pPr>
            <a:r>
              <a:rPr dirty="0" sz="1200" spc="50">
                <a:latin typeface="Trebuchet MS"/>
                <a:cs typeface="Trebuchet MS"/>
              </a:rPr>
              <a:t>Express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provides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us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middleware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express.static(),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accepts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two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arguments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ﬁrst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one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absolute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root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path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  the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directory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whose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ﬁles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going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serve.</a:t>
            </a:r>
            <a:endParaRPr sz="1200">
              <a:latin typeface="Trebuchet MS"/>
              <a:cs typeface="Trebuchet MS"/>
            </a:endParaRPr>
          </a:p>
          <a:p>
            <a:pPr marL="12700" marR="3280410">
              <a:lnSpc>
                <a:spcPct val="252500"/>
              </a:lnSpc>
              <a:spcBef>
                <a:spcPts val="160"/>
              </a:spcBef>
            </a:pPr>
            <a:r>
              <a:rPr dirty="0" sz="1200" spc="-10">
                <a:latin typeface="Trebuchet MS"/>
                <a:cs typeface="Trebuchet MS"/>
              </a:rPr>
              <a:t>We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simply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use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serve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static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ﬁles,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providing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app.use().  </a:t>
            </a:r>
            <a:r>
              <a:rPr dirty="0" sz="1200" spc="20">
                <a:latin typeface="Trebuchet MS"/>
                <a:cs typeface="Trebuchet MS"/>
              </a:rPr>
              <a:t>Syntax: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latin typeface="Trebuchet MS"/>
                <a:cs typeface="Trebuchet MS"/>
              </a:rPr>
              <a:t>app.use(path, </a:t>
            </a:r>
            <a:r>
              <a:rPr dirty="0" sz="1200" spc="-5">
                <a:latin typeface="Trebuchet MS"/>
                <a:cs typeface="Trebuchet MS"/>
              </a:rPr>
              <a:t>express.static(root,</a:t>
            </a:r>
            <a:r>
              <a:rPr dirty="0" sz="1200" spc="-22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[options]));</a:t>
            </a:r>
            <a:endParaRPr sz="1200">
              <a:latin typeface="Trebuchet MS"/>
              <a:cs typeface="Trebuchet MS"/>
            </a:endParaRPr>
          </a:p>
          <a:p>
            <a:pPr marL="12700" marR="410209">
              <a:lnSpc>
                <a:spcPct val="100000"/>
              </a:lnSpc>
              <a:spcBef>
                <a:spcPts val="805"/>
              </a:spcBef>
            </a:pPr>
            <a:r>
              <a:rPr dirty="0" sz="1200" spc="15">
                <a:latin typeface="Trebuchet MS"/>
                <a:cs typeface="Trebuchet MS"/>
              </a:rPr>
              <a:t>First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all,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importing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inbuilt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module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5">
                <a:latin typeface="Trebuchet MS"/>
                <a:cs typeface="Trebuchet MS"/>
              </a:rPr>
              <a:t>`path`,</a:t>
            </a:r>
            <a:r>
              <a:rPr dirty="0" sz="1200" spc="-22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because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later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going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use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one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functions  </a:t>
            </a:r>
            <a:r>
              <a:rPr dirty="0" sz="1200" spc="10">
                <a:latin typeface="Trebuchet MS"/>
                <a:cs typeface="Trebuchet MS"/>
              </a:rPr>
              <a:t>provided </a:t>
            </a:r>
            <a:r>
              <a:rPr dirty="0" sz="1200" spc="15">
                <a:latin typeface="Trebuchet MS"/>
                <a:cs typeface="Trebuchet MS"/>
              </a:rPr>
              <a:t>by this</a:t>
            </a:r>
            <a:r>
              <a:rPr dirty="0" sz="1200" spc="-24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module.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1200" spc="-10">
                <a:latin typeface="Trebuchet MS"/>
                <a:cs typeface="Trebuchet MS"/>
              </a:rPr>
              <a:t>We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simply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mounting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middleware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‘/static’</a:t>
            </a:r>
            <a:r>
              <a:rPr dirty="0" sz="1200" spc="-19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route.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static()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middleware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requires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absolute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path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so</a:t>
            </a:r>
            <a:r>
              <a:rPr dirty="0" sz="1200" spc="1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use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path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module’s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join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method.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805"/>
              </a:spcBef>
            </a:pP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join()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method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takes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two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parameters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joins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them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path,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NodeJS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have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global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attribute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__dirname  which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contains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path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directory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current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ﬁle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exists.</a:t>
            </a:r>
            <a:endParaRPr sz="1200">
              <a:latin typeface="Trebuchet MS"/>
              <a:cs typeface="Trebuchet MS"/>
            </a:endParaRPr>
          </a:p>
          <a:p>
            <a:pPr marL="12700" marR="156845">
              <a:lnSpc>
                <a:spcPct val="100000"/>
              </a:lnSpc>
              <a:spcBef>
                <a:spcPts val="795"/>
              </a:spcBef>
            </a:pPr>
            <a:r>
              <a:rPr dirty="0" sz="1200" spc="-10">
                <a:latin typeface="Trebuchet MS"/>
                <a:cs typeface="Trebuchet MS"/>
              </a:rPr>
              <a:t>We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providing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joined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path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middleware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so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start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serving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ﬁles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inside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directory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 given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path.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238671"/>
            <a:ext cx="2406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Trebuchet MS"/>
                <a:cs typeface="Trebuchet MS"/>
              </a:rPr>
              <a:t>const </a:t>
            </a:r>
            <a:r>
              <a:rPr dirty="0" sz="1200" spc="25">
                <a:latin typeface="Trebuchet MS"/>
                <a:cs typeface="Trebuchet MS"/>
              </a:rPr>
              <a:t>express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20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require('express');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49" y="970191"/>
            <a:ext cx="15481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Trebuchet MS"/>
                <a:cs typeface="Trebuchet MS"/>
              </a:rPr>
              <a:t>const</a:t>
            </a:r>
            <a:r>
              <a:rPr dirty="0" sz="1200" spc="-2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app </a:t>
            </a:r>
            <a:r>
              <a:rPr dirty="0" sz="1200">
                <a:latin typeface="Trebuchet MS"/>
                <a:cs typeface="Trebuchet MS"/>
              </a:rPr>
              <a:t>= </a:t>
            </a:r>
            <a:r>
              <a:rPr dirty="0" sz="1200" spc="-5">
                <a:latin typeface="Trebuchet MS"/>
                <a:cs typeface="Trebuchet MS"/>
              </a:rPr>
              <a:t>express();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40">
                <a:latin typeface="Trebuchet MS"/>
                <a:cs typeface="Trebuchet MS"/>
              </a:rPr>
              <a:t>const </a:t>
            </a:r>
            <a:r>
              <a:rPr dirty="0" sz="1200" spc="50">
                <a:latin typeface="Trebuchet MS"/>
                <a:cs typeface="Trebuchet MS"/>
              </a:rPr>
              <a:t>PORT</a:t>
            </a:r>
            <a:r>
              <a:rPr dirty="0" sz="1200" spc="-2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= </a:t>
            </a:r>
            <a:r>
              <a:rPr dirty="0" sz="1200" spc="40">
                <a:latin typeface="Trebuchet MS"/>
                <a:cs typeface="Trebuchet MS"/>
              </a:rPr>
              <a:t>3000;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49" y="2067471"/>
            <a:ext cx="46647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latin typeface="Trebuchet MS"/>
                <a:cs typeface="Trebuchet MS"/>
              </a:rPr>
              <a:t>const </a:t>
            </a:r>
            <a:r>
              <a:rPr dirty="0" sz="1200" spc="10">
                <a:latin typeface="Trebuchet MS"/>
                <a:cs typeface="Trebuchet MS"/>
              </a:rPr>
              <a:t>path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20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require('path')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latin typeface="Trebuchet MS"/>
                <a:cs typeface="Trebuchet MS"/>
              </a:rPr>
              <a:t>app.use('/static', express.static(path.join(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dirname, </a:t>
            </a:r>
            <a:r>
              <a:rPr dirty="0" sz="1200" spc="30">
                <a:latin typeface="Trebuchet MS"/>
                <a:cs typeface="Trebuchet MS"/>
              </a:rPr>
              <a:t>'Static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Files')))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238671"/>
            <a:ext cx="4057650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app.listen(PORT,(error)</a:t>
            </a:r>
            <a:r>
              <a:rPr dirty="0" sz="1200" spc="-16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=&gt;{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</a:pPr>
            <a:r>
              <a:rPr dirty="0" sz="1200" spc="-35">
                <a:latin typeface="Trebuchet MS"/>
                <a:cs typeface="Trebuchet MS"/>
              </a:rPr>
              <a:t>if(!error)</a:t>
            </a:r>
            <a:endParaRPr sz="1200">
              <a:latin typeface="Trebuchet MS"/>
              <a:cs typeface="Trebuchet MS"/>
            </a:endParaRPr>
          </a:p>
          <a:p>
            <a:pPr marL="306705">
              <a:lnSpc>
                <a:spcPct val="100000"/>
              </a:lnSpc>
              <a:spcBef>
                <a:spcPts val="994"/>
              </a:spcBef>
            </a:pPr>
            <a:r>
              <a:rPr dirty="0" sz="1200" spc="20">
                <a:latin typeface="Trebuchet MS"/>
                <a:cs typeface="Trebuchet MS"/>
              </a:rPr>
              <a:t>console.log("Server is </a:t>
            </a:r>
            <a:r>
              <a:rPr dirty="0" sz="1200" spc="50">
                <a:latin typeface="Trebuchet MS"/>
                <a:cs typeface="Trebuchet MS"/>
              </a:rPr>
              <a:t>Successfully</a:t>
            </a:r>
            <a:r>
              <a:rPr dirty="0" sz="1200" spc="-21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Running,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algn="ctr" marR="62230">
              <a:lnSpc>
                <a:spcPct val="100000"/>
              </a:lnSpc>
              <a:spcBef>
                <a:spcPts val="5"/>
              </a:spcBef>
            </a:pP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App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listening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port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"+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PORT)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rebuchet MS"/>
              <a:cs typeface="Trebuchet MS"/>
            </a:endParaRPr>
          </a:p>
          <a:p>
            <a:pPr marL="158750">
              <a:lnSpc>
                <a:spcPct val="100000"/>
              </a:lnSpc>
            </a:pPr>
            <a:r>
              <a:rPr dirty="0" sz="1200" spc="30">
                <a:latin typeface="Trebuchet MS"/>
                <a:cs typeface="Trebuchet MS"/>
              </a:rPr>
              <a:t>else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6705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console.log("Error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occurred,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server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can't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start",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error);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105">
                <a:latin typeface="Trebuchet MS"/>
                <a:cs typeface="Trebuchet MS"/>
              </a:rPr>
              <a:t>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5888" y="619582"/>
            <a:ext cx="725170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0"/>
              <a:t>Node.js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008" y="936650"/>
            <a:ext cx="7237095" cy="1214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95"/>
              </a:spcBef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open-source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cross-platform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runtime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environment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executing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JavaScript 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outside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 a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browser.</a:t>
            </a:r>
            <a:r>
              <a:rPr dirty="0" sz="13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remember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framework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it’s</a:t>
            </a:r>
            <a:r>
              <a:rPr dirty="0" sz="13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programming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language.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Most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people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confused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understand 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it’s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framework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programming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language.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often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Node.js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building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back-end services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APIs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like 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Web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App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Mobile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App. 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It’s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used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production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large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companies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such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Paypal, 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Uber, 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Netﬂix,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Walmart,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30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on.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5888" y="619582"/>
            <a:ext cx="1871345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Features </a:t>
            </a:r>
            <a:r>
              <a:rPr dirty="0"/>
              <a:t>of</a:t>
            </a:r>
            <a:r>
              <a:rPr dirty="0" spc="-85"/>
              <a:t> </a:t>
            </a:r>
            <a:r>
              <a:rPr dirty="0" spc="30"/>
              <a:t>NodeJS: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5888" y="936650"/>
            <a:ext cx="7057390" cy="3073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programming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languages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back-end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so 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what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makes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going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explain.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rebuchet MS"/>
              <a:cs typeface="Trebuchet MS"/>
            </a:endParaRPr>
          </a:p>
          <a:p>
            <a:pPr marL="299085" indent="-262890">
              <a:lnSpc>
                <a:spcPct val="100000"/>
              </a:lnSpc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It’s</a:t>
            </a:r>
            <a:r>
              <a:rPr dirty="0" sz="13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started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prototyping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agile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endParaRPr sz="1300">
              <a:latin typeface="Trebuchet MS"/>
              <a:cs typeface="Trebuchet MS"/>
            </a:endParaRPr>
          </a:p>
          <a:p>
            <a:pPr marL="299085" indent="-262890">
              <a:lnSpc>
                <a:spcPct val="100000"/>
              </a:lnSpc>
              <a:spcBef>
                <a:spcPts val="1670"/>
              </a:spcBef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fast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highly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scalable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endParaRPr sz="1300">
              <a:latin typeface="Trebuchet MS"/>
              <a:cs typeface="Trebuchet MS"/>
            </a:endParaRPr>
          </a:p>
          <a:p>
            <a:pPr marL="298450" marR="46990" indent="-262255">
              <a:lnSpc>
                <a:spcPct val="100000"/>
              </a:lnSpc>
              <a:spcBef>
                <a:spcPts val="1655"/>
              </a:spcBef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uses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everywhere,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it’s</a:t>
            </a:r>
            <a:r>
              <a:rPr dirty="0" sz="13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programmer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back-end  services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marL="299085" indent="-262890">
              <a:lnSpc>
                <a:spcPct val="100000"/>
              </a:lnSpc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Source</a:t>
            </a:r>
            <a:r>
              <a:rPr dirty="0" sz="1300" spc="-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code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cleaner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consistent.</a:t>
            </a:r>
            <a:endParaRPr sz="1300">
              <a:latin typeface="Trebuchet MS"/>
              <a:cs typeface="Trebuchet MS"/>
            </a:endParaRPr>
          </a:p>
          <a:p>
            <a:pPr marL="299085" indent="-262890">
              <a:lnSpc>
                <a:spcPct val="100000"/>
              </a:lnSpc>
              <a:spcBef>
                <a:spcPts val="1664"/>
              </a:spcBef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Large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ecosystem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open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source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library.</a:t>
            </a:r>
            <a:endParaRPr sz="1300">
              <a:latin typeface="Trebuchet MS"/>
              <a:cs typeface="Trebuchet MS"/>
            </a:endParaRPr>
          </a:p>
          <a:p>
            <a:pPr marL="299085" indent="-262890">
              <a:lnSpc>
                <a:spcPct val="100000"/>
              </a:lnSpc>
              <a:spcBef>
                <a:spcPts val="1660"/>
              </a:spcBef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Asynchronous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Non-blocking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nature.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5888" y="619582"/>
            <a:ext cx="2146935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0"/>
              <a:t>Advantages </a:t>
            </a:r>
            <a:r>
              <a:rPr dirty="0"/>
              <a:t>of</a:t>
            </a:r>
            <a:r>
              <a:rPr dirty="0" spc="-155"/>
              <a:t> </a:t>
            </a:r>
            <a:r>
              <a:rPr dirty="0" spc="30"/>
              <a:t>NodeJS: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005" y="936650"/>
            <a:ext cx="7275195" cy="2626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3685" marR="5080" indent="-26162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40" b="1">
                <a:solidFill>
                  <a:srgbClr val="C78B30"/>
                </a:solidFill>
                <a:latin typeface="Trebuchet MS"/>
                <a:cs typeface="Trebuchet MS"/>
              </a:rPr>
              <a:t>Easy </a:t>
            </a:r>
            <a:r>
              <a:rPr dirty="0" sz="1300" spc="15" b="1">
                <a:solidFill>
                  <a:srgbClr val="C78B30"/>
                </a:solidFill>
                <a:latin typeface="Trebuchet MS"/>
                <a:cs typeface="Trebuchet MS"/>
              </a:rPr>
              <a:t>Scalability: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Developers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prefer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Node.js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because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 easily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scaling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horizontal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vertical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directions.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add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extra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during 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scalability</a:t>
            </a:r>
            <a:r>
              <a:rPr dirty="0" sz="13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application.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marL="274320" marR="103505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5" b="1">
                <a:solidFill>
                  <a:srgbClr val="C78B30"/>
                </a:solidFill>
                <a:latin typeface="Trebuchet MS"/>
                <a:cs typeface="Trebuchet MS"/>
              </a:rPr>
              <a:t>Real-time</a:t>
            </a:r>
            <a:r>
              <a:rPr dirty="0" sz="1300" spc="-65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spc="-5" b="1">
                <a:solidFill>
                  <a:srgbClr val="C78B30"/>
                </a:solidFill>
                <a:latin typeface="Trebuchet MS"/>
                <a:cs typeface="Trebuchet MS"/>
              </a:rPr>
              <a:t>web</a:t>
            </a:r>
            <a:r>
              <a:rPr dirty="0" sz="1300" spc="-85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spc="5" b="1">
                <a:solidFill>
                  <a:srgbClr val="C78B30"/>
                </a:solidFill>
                <a:latin typeface="Trebuchet MS"/>
                <a:cs typeface="Trebuchet MS"/>
              </a:rPr>
              <a:t>apps:</a:t>
            </a:r>
            <a:r>
              <a:rPr dirty="0" sz="1300" spc="-75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PHP,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it</a:t>
            </a:r>
            <a:r>
              <a:rPr dirty="0" sz="13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take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amount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Node.js,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talking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chat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apps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or 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gaming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apps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much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preferable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faster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synchronization.</a:t>
            </a:r>
            <a:r>
              <a:rPr dirty="0" sz="13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Also,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 event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loop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avoids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HTTP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overloaded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development.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algn="just" marL="274320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4955" algn="l"/>
              </a:tabLst>
            </a:pPr>
            <a:r>
              <a:rPr dirty="0" sz="1300" spc="15" b="1">
                <a:solidFill>
                  <a:srgbClr val="C78B30"/>
                </a:solidFill>
                <a:latin typeface="Trebuchet MS"/>
                <a:cs typeface="Trebuchet MS"/>
              </a:rPr>
              <a:t>Fast </a:t>
            </a:r>
            <a:r>
              <a:rPr dirty="0" sz="1300" b="1">
                <a:solidFill>
                  <a:srgbClr val="C78B30"/>
                </a:solidFill>
                <a:latin typeface="Trebuchet MS"/>
                <a:cs typeface="Trebuchet MS"/>
              </a:rPr>
              <a:t>Suite: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NodeJs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runs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V8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engine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developed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Google.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Event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loop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endParaRPr sz="1300">
              <a:latin typeface="Trebuchet MS"/>
              <a:cs typeface="Trebuchet MS"/>
            </a:endParaRPr>
          </a:p>
          <a:p>
            <a:pPr algn="just" marL="274955" marR="246379">
              <a:lnSpc>
                <a:spcPct val="100000"/>
              </a:lnSpc>
              <a:spcBef>
                <a:spcPts val="5"/>
              </a:spcBef>
            </a:pP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handles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asynchronous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operation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acts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fast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suite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operations 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done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quickly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reading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writing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database,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network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connection,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ﬁle 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34242" y="379488"/>
            <a:ext cx="7638415" cy="159385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273050" marR="196215" indent="-260985">
              <a:lnSpc>
                <a:spcPct val="108300"/>
              </a:lnSpc>
              <a:spcBef>
                <a:spcPts val="185"/>
              </a:spcBef>
              <a:buSzPct val="175000"/>
              <a:buFont typeface="Arial"/>
              <a:buChar char="▪"/>
              <a:tabLst>
                <a:tab pos="309245" algn="l"/>
                <a:tab pos="309880" algn="l"/>
              </a:tabLst>
            </a:pPr>
            <a:r>
              <a:rPr dirty="0"/>
              <a:t>	</a:t>
            </a:r>
            <a:r>
              <a:rPr dirty="0" sz="1200" spc="35">
                <a:latin typeface="Trebuchet MS"/>
                <a:cs typeface="Trebuchet MS"/>
              </a:rPr>
              <a:t>Eac</a:t>
            </a:r>
            <a:r>
              <a:rPr dirty="0" sz="1200" spc="35">
                <a:latin typeface="Trebuchet MS"/>
                <a:cs typeface="Trebuchet MS"/>
              </a:rPr>
              <a:t>h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2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implemented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function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calls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language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statements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request  </a:t>
            </a:r>
            <a:r>
              <a:rPr dirty="0" sz="1200" spc="15">
                <a:latin typeface="Trebuchet MS"/>
                <a:cs typeface="Trebuchet MS"/>
              </a:rPr>
              <a:t>software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15">
                <a:latin typeface="Trebuchet MS"/>
                <a:cs typeface="Trebuchet MS"/>
              </a:rPr>
              <a:t>perform </a:t>
            </a:r>
            <a:r>
              <a:rPr dirty="0" sz="1200" spc="5">
                <a:latin typeface="Trebuchet MS"/>
                <a:cs typeface="Trebuchet MS"/>
              </a:rPr>
              <a:t>particular </a:t>
            </a:r>
            <a:r>
              <a:rPr dirty="0" sz="1200" spc="30">
                <a:latin typeface="Trebuchet MS"/>
                <a:cs typeface="Trebuchet MS"/>
              </a:rPr>
              <a:t>services </a:t>
            </a:r>
            <a:r>
              <a:rPr dirty="0" sz="1200" spc="25">
                <a:latin typeface="Trebuchet MS"/>
                <a:cs typeface="Trebuchet MS"/>
              </a:rPr>
              <a:t>and </a:t>
            </a:r>
            <a:r>
              <a:rPr dirty="0" sz="1200">
                <a:latin typeface="Trebuchet MS"/>
                <a:cs typeface="Trebuchet MS"/>
              </a:rPr>
              <a:t>actions. </a:t>
            </a:r>
            <a:r>
              <a:rPr dirty="0" sz="1200" spc="25">
                <a:latin typeface="Trebuchet MS"/>
                <a:cs typeface="Trebuchet MS"/>
              </a:rPr>
              <a:t>Functions calls </a:t>
            </a:r>
            <a:r>
              <a:rPr dirty="0" sz="1200" spc="5">
                <a:latin typeface="Trebuchet MS"/>
                <a:cs typeface="Trebuchet MS"/>
              </a:rPr>
              <a:t>are </a:t>
            </a:r>
            <a:r>
              <a:rPr dirty="0" sz="1200" spc="25">
                <a:latin typeface="Trebuchet MS"/>
                <a:cs typeface="Trebuchet MS"/>
              </a:rPr>
              <a:t>nothing </a:t>
            </a:r>
            <a:r>
              <a:rPr dirty="0" sz="1200" spc="15">
                <a:latin typeface="Trebuchet MS"/>
                <a:cs typeface="Trebuchet MS"/>
              </a:rPr>
              <a:t>but </a:t>
            </a:r>
            <a:r>
              <a:rPr dirty="0" sz="1200" spc="35">
                <a:latin typeface="Trebuchet MS"/>
                <a:cs typeface="Trebuchet MS"/>
              </a:rPr>
              <a:t>phrases </a:t>
            </a:r>
            <a:r>
              <a:rPr dirty="0" sz="1200" spc="20">
                <a:latin typeface="Trebuchet MS"/>
                <a:cs typeface="Trebuchet MS"/>
              </a:rPr>
              <a:t>which  </a:t>
            </a:r>
            <a:r>
              <a:rPr dirty="0" sz="1200" spc="25">
                <a:latin typeface="Trebuchet MS"/>
                <a:cs typeface="Trebuchet MS"/>
              </a:rPr>
              <a:t>includes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nouns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verbs.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Function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calls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also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described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>
                <a:latin typeface="Trebuchet MS"/>
                <a:cs typeface="Trebuchet MS"/>
              </a:rPr>
              <a:t> documentation.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3050" marR="5080" indent="-260985">
              <a:lnSpc>
                <a:spcPct val="102099"/>
              </a:lnSpc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70">
                <a:latin typeface="Trebuchet MS"/>
                <a:cs typeface="Trebuchet MS"/>
              </a:rPr>
              <a:t>APIs </a:t>
            </a:r>
            <a:r>
              <a:rPr dirty="0" sz="1200" spc="25">
                <a:latin typeface="Trebuchet MS"/>
                <a:cs typeface="Trebuchet MS"/>
              </a:rPr>
              <a:t>can serve </a:t>
            </a:r>
            <a:r>
              <a:rPr dirty="0" sz="1200" spc="20">
                <a:latin typeface="Trebuchet MS"/>
                <a:cs typeface="Trebuchet MS"/>
              </a:rPr>
              <a:t>several purposes. </a:t>
            </a:r>
            <a:r>
              <a:rPr dirty="0" sz="1200" spc="-25">
                <a:latin typeface="Trebuchet MS"/>
                <a:cs typeface="Trebuchet MS"/>
              </a:rPr>
              <a:t>Usually, </a:t>
            </a:r>
            <a:r>
              <a:rPr dirty="0" sz="1200" spc="15">
                <a:latin typeface="Trebuchet MS"/>
                <a:cs typeface="Trebuchet MS"/>
              </a:rPr>
              <a:t>they </a:t>
            </a:r>
            <a:r>
              <a:rPr dirty="0" sz="1200" spc="25">
                <a:latin typeface="Trebuchet MS"/>
                <a:cs typeface="Trebuchet MS"/>
              </a:rPr>
              <a:t>can </a:t>
            </a:r>
            <a:r>
              <a:rPr dirty="0" sz="1200" spc="35">
                <a:latin typeface="Trebuchet MS"/>
                <a:cs typeface="Trebuchet MS"/>
              </a:rPr>
              <a:t>speed </a:t>
            </a:r>
            <a:r>
              <a:rPr dirty="0" sz="1200" spc="25">
                <a:latin typeface="Trebuchet MS"/>
                <a:cs typeface="Trebuchet MS"/>
              </a:rPr>
              <a:t>up </a:t>
            </a:r>
            <a:r>
              <a:rPr dirty="0" sz="1200" spc="5">
                <a:latin typeface="Trebuchet MS"/>
                <a:cs typeface="Trebuchet MS"/>
              </a:rPr>
              <a:t>or </a:t>
            </a:r>
            <a:r>
              <a:rPr dirty="0" sz="1200" spc="15">
                <a:latin typeface="Trebuchet MS"/>
                <a:cs typeface="Trebuchet MS"/>
              </a:rPr>
              <a:t>simplify software </a:t>
            </a:r>
            <a:r>
              <a:rPr dirty="0" sz="1200" spc="-5">
                <a:latin typeface="Trebuchet MS"/>
                <a:cs typeface="Trebuchet MS"/>
              </a:rPr>
              <a:t>development.  </a:t>
            </a:r>
            <a:r>
              <a:rPr dirty="0" sz="1200" spc="25">
                <a:latin typeface="Trebuchet MS"/>
                <a:cs typeface="Trebuchet MS"/>
              </a:rPr>
              <a:t>Developers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use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APIs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add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functionality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from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providers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existing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solutions.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Furthermore,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they 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also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develop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new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applications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using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third-party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providers.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5888" y="619582"/>
            <a:ext cx="2146935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0"/>
              <a:t>Advantages </a:t>
            </a:r>
            <a:r>
              <a:rPr dirty="0"/>
              <a:t>of</a:t>
            </a:r>
            <a:r>
              <a:rPr dirty="0" spc="-155"/>
              <a:t> </a:t>
            </a:r>
            <a:r>
              <a:rPr dirty="0" spc="30"/>
              <a:t>NodeJS: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006" y="936650"/>
            <a:ext cx="7252970" cy="2428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40" b="1">
                <a:solidFill>
                  <a:srgbClr val="C78B30"/>
                </a:solidFill>
                <a:latin typeface="Trebuchet MS"/>
                <a:cs typeface="Trebuchet MS"/>
              </a:rPr>
              <a:t>Easy </a:t>
            </a:r>
            <a:r>
              <a:rPr dirty="0" sz="1300" spc="-5" b="1">
                <a:solidFill>
                  <a:srgbClr val="C78B30"/>
                </a:solidFill>
                <a:latin typeface="Trebuchet MS"/>
                <a:cs typeface="Trebuchet MS"/>
              </a:rPr>
              <a:t>to learn </a:t>
            </a:r>
            <a:r>
              <a:rPr dirty="0" sz="1300" spc="10" b="1">
                <a:solidFill>
                  <a:srgbClr val="C78B30"/>
                </a:solidFill>
                <a:latin typeface="Trebuchet MS"/>
                <a:cs typeface="Trebuchet MS"/>
              </a:rPr>
              <a:t>and </a:t>
            </a:r>
            <a:r>
              <a:rPr dirty="0" sz="1300" spc="-15" b="1">
                <a:solidFill>
                  <a:srgbClr val="C78B30"/>
                </a:solidFill>
                <a:latin typeface="Trebuchet MS"/>
                <a:cs typeface="Trebuchet MS"/>
              </a:rPr>
              <a:t>code: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NodeJs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easy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learn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 code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because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uses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JavaScript.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If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you 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front-end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developer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good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grasp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easily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learn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build 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application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3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marL="274955" marR="137795" indent="-262890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25" b="1">
                <a:solidFill>
                  <a:srgbClr val="C78B30"/>
                </a:solidFill>
                <a:latin typeface="Trebuchet MS"/>
                <a:cs typeface="Trebuchet MS"/>
              </a:rPr>
              <a:t>Advantage </a:t>
            </a:r>
            <a:r>
              <a:rPr dirty="0" sz="1300" b="1">
                <a:solidFill>
                  <a:srgbClr val="C78B30"/>
                </a:solidFill>
                <a:latin typeface="Trebuchet MS"/>
                <a:cs typeface="Trebuchet MS"/>
              </a:rPr>
              <a:t>of </a:t>
            </a:r>
            <a:r>
              <a:rPr dirty="0" sz="1300" spc="15" b="1">
                <a:solidFill>
                  <a:srgbClr val="C78B30"/>
                </a:solidFill>
                <a:latin typeface="Trebuchet MS"/>
                <a:cs typeface="Trebuchet MS"/>
              </a:rPr>
              <a:t>Caching: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provides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caching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single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module.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Whenever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there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any 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ﬁrst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module,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gets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cached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memory,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don’t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re-execute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code.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marL="274320" marR="86360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30" b="1">
                <a:solidFill>
                  <a:srgbClr val="C78B30"/>
                </a:solidFill>
                <a:latin typeface="Trebuchet MS"/>
                <a:cs typeface="Trebuchet MS"/>
              </a:rPr>
              <a:t>Data </a:t>
            </a:r>
            <a:r>
              <a:rPr dirty="0" sz="1300" spc="15" b="1">
                <a:solidFill>
                  <a:srgbClr val="C78B30"/>
                </a:solidFill>
                <a:latin typeface="Trebuchet MS"/>
                <a:cs typeface="Trebuchet MS"/>
              </a:rPr>
              <a:t>Streaming: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NodeJs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HTTP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request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response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considered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two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separate 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events.</a:t>
            </a:r>
            <a:r>
              <a:rPr dirty="0" sz="13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stream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ﬁle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loading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it</a:t>
            </a:r>
            <a:r>
              <a:rPr dirty="0" sz="13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reduce 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overall time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make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faster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when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 presented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form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of 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transmissions.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stream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audio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video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ﬁles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lightning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 speed.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5888" y="619582"/>
            <a:ext cx="2146935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0"/>
              <a:t>Advantages </a:t>
            </a:r>
            <a:r>
              <a:rPr dirty="0"/>
              <a:t>of</a:t>
            </a:r>
            <a:r>
              <a:rPr dirty="0" spc="-155"/>
              <a:t> </a:t>
            </a:r>
            <a:r>
              <a:rPr dirty="0" spc="30"/>
              <a:t>NodeJS: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006" y="936650"/>
            <a:ext cx="7007225" cy="1226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4320" marR="133350" indent="-262255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15" b="1">
                <a:solidFill>
                  <a:srgbClr val="C78B30"/>
                </a:solidFill>
                <a:latin typeface="Trebuchet MS"/>
                <a:cs typeface="Trebuchet MS"/>
              </a:rPr>
              <a:t>Hosting:</a:t>
            </a:r>
            <a:r>
              <a:rPr dirty="0" sz="1300" spc="-35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PaaS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(Platform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Service)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Heroku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hosting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platforms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NodeJS 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deployment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facing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issue.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marL="274320" marR="5080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b="1">
                <a:solidFill>
                  <a:srgbClr val="C78B30"/>
                </a:solidFill>
                <a:latin typeface="Trebuchet MS"/>
                <a:cs typeface="Trebuchet MS"/>
              </a:rPr>
              <a:t>Corporate </a:t>
            </a:r>
            <a:r>
              <a:rPr dirty="0" sz="1300" spc="15" b="1">
                <a:solidFill>
                  <a:srgbClr val="C78B30"/>
                </a:solidFill>
                <a:latin typeface="Trebuchet MS"/>
                <a:cs typeface="Trebuchet MS"/>
              </a:rPr>
              <a:t>Support: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Most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well-known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companies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Walmart,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Paypal,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Microsoft, 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Yahoo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applications.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uses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JavaScript,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of 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companies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combining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front-end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backend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Teams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together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single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unit.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02692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47"/>
                  </a:lnTo>
                  <a:lnTo>
                    <a:pt x="135483" y="344347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08248" y="216623"/>
            <a:ext cx="3291840" cy="3152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15" b="1">
                <a:solidFill>
                  <a:srgbClr val="21366A"/>
                </a:solidFill>
                <a:latin typeface="Trebuchet MS"/>
                <a:cs typeface="Trebuchet MS"/>
              </a:rPr>
              <a:t>Application </a:t>
            </a:r>
            <a:r>
              <a:rPr dirty="0" sz="1300" spc="-10" b="1">
                <a:solidFill>
                  <a:srgbClr val="21366A"/>
                </a:solidFill>
                <a:latin typeface="Trebuchet MS"/>
                <a:cs typeface="Trebuchet MS"/>
              </a:rPr>
              <a:t>of</a:t>
            </a:r>
            <a:r>
              <a:rPr dirty="0" sz="1300" spc="-204" b="1">
                <a:solidFill>
                  <a:srgbClr val="21366A"/>
                </a:solidFill>
                <a:latin typeface="Trebuchet MS"/>
                <a:cs typeface="Trebuchet MS"/>
              </a:rPr>
              <a:t> </a:t>
            </a:r>
            <a:r>
              <a:rPr dirty="0" sz="1300" spc="5" b="1">
                <a:solidFill>
                  <a:srgbClr val="21366A"/>
                </a:solidFill>
                <a:latin typeface="Trebuchet MS"/>
                <a:cs typeface="Trebuchet MS"/>
              </a:rPr>
              <a:t>NodeJS: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40">
                <a:latin typeface="Trebuchet MS"/>
                <a:cs typeface="Trebuchet MS"/>
              </a:rPr>
              <a:t>NodeJS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should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preferred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build: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rebuchet MS"/>
              <a:cs typeface="Trebuchet MS"/>
            </a:endParaRPr>
          </a:p>
          <a:p>
            <a:pPr marL="798830" indent="-260985">
              <a:lnSpc>
                <a:spcPct val="100000"/>
              </a:lnSpc>
              <a:buClr>
                <a:srgbClr val="000000"/>
              </a:buClr>
              <a:buFont typeface="Arial"/>
              <a:buChar char="▪"/>
              <a:tabLst>
                <a:tab pos="798830" algn="l"/>
                <a:tab pos="799465" algn="l"/>
              </a:tabLst>
            </a:pPr>
            <a:r>
              <a:rPr dirty="0" sz="1400" spc="-10" b="1">
                <a:solidFill>
                  <a:srgbClr val="C78B30"/>
                </a:solidFill>
                <a:latin typeface="Trebuchet MS"/>
                <a:cs typeface="Trebuchet MS"/>
              </a:rPr>
              <a:t>Real-Time</a:t>
            </a:r>
            <a:r>
              <a:rPr dirty="0" sz="1400" spc="-135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25" b="1">
                <a:solidFill>
                  <a:srgbClr val="C78B30"/>
                </a:solidFill>
                <a:latin typeface="Trebuchet MS"/>
                <a:cs typeface="Trebuchet MS"/>
              </a:rPr>
              <a:t>Chats,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▪"/>
            </a:pPr>
            <a:endParaRPr sz="1450">
              <a:latin typeface="Trebuchet MS"/>
              <a:cs typeface="Trebuchet MS"/>
            </a:endParaRPr>
          </a:p>
          <a:p>
            <a:pPr marL="798830" marR="670560" indent="-260985">
              <a:lnSpc>
                <a:spcPct val="100000"/>
              </a:lnSpc>
              <a:buClr>
                <a:srgbClr val="000000"/>
              </a:buClr>
              <a:buFont typeface="Arial"/>
              <a:buChar char="▪"/>
              <a:tabLst>
                <a:tab pos="798830" algn="l"/>
                <a:tab pos="799465" algn="l"/>
              </a:tabLst>
            </a:pPr>
            <a:r>
              <a:rPr dirty="0" sz="1400" spc="20" b="1">
                <a:solidFill>
                  <a:srgbClr val="C78B30"/>
                </a:solidFill>
                <a:latin typeface="Trebuchet MS"/>
                <a:cs typeface="Trebuchet MS"/>
              </a:rPr>
              <a:t>Complex</a:t>
            </a:r>
            <a:r>
              <a:rPr dirty="0" sz="1400" spc="-150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55" b="1">
                <a:solidFill>
                  <a:srgbClr val="C78B30"/>
                </a:solidFill>
                <a:latin typeface="Trebuchet MS"/>
                <a:cs typeface="Trebuchet MS"/>
              </a:rPr>
              <a:t>Single-Page  </a:t>
            </a:r>
            <a:r>
              <a:rPr dirty="0" sz="1400" spc="5" b="1">
                <a:solidFill>
                  <a:srgbClr val="C78B30"/>
                </a:solidFill>
                <a:latin typeface="Trebuchet MS"/>
                <a:cs typeface="Trebuchet MS"/>
              </a:rPr>
              <a:t>applications,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▪"/>
            </a:pPr>
            <a:endParaRPr sz="1500">
              <a:latin typeface="Trebuchet MS"/>
              <a:cs typeface="Trebuchet MS"/>
            </a:endParaRPr>
          </a:p>
          <a:p>
            <a:pPr marL="798830" indent="-261620">
              <a:lnSpc>
                <a:spcPct val="100000"/>
              </a:lnSpc>
              <a:buClr>
                <a:srgbClr val="000000"/>
              </a:buClr>
              <a:buFont typeface="Arial"/>
              <a:buChar char="▪"/>
              <a:tabLst>
                <a:tab pos="798830" algn="l"/>
                <a:tab pos="799465" algn="l"/>
              </a:tabLst>
            </a:pPr>
            <a:r>
              <a:rPr dirty="0" sz="1400" spc="15" b="1">
                <a:solidFill>
                  <a:srgbClr val="C78B30"/>
                </a:solidFill>
                <a:latin typeface="Trebuchet MS"/>
                <a:cs typeface="Trebuchet MS"/>
              </a:rPr>
              <a:t>Real-time </a:t>
            </a:r>
            <a:r>
              <a:rPr dirty="0" sz="1400" spc="5" b="1">
                <a:solidFill>
                  <a:srgbClr val="C78B30"/>
                </a:solidFill>
                <a:latin typeface="Trebuchet MS"/>
                <a:cs typeface="Trebuchet MS"/>
              </a:rPr>
              <a:t>collaboration</a:t>
            </a:r>
            <a:r>
              <a:rPr dirty="0" sz="1400" spc="-320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5" b="1">
                <a:solidFill>
                  <a:srgbClr val="C78B30"/>
                </a:solidFill>
                <a:latin typeface="Trebuchet MS"/>
                <a:cs typeface="Trebuchet MS"/>
              </a:rPr>
              <a:t>tools,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▪"/>
            </a:pPr>
            <a:endParaRPr sz="1450">
              <a:latin typeface="Trebuchet MS"/>
              <a:cs typeface="Trebuchet MS"/>
            </a:endParaRPr>
          </a:p>
          <a:p>
            <a:pPr marL="798830" indent="-260985">
              <a:lnSpc>
                <a:spcPct val="100000"/>
              </a:lnSpc>
              <a:buClr>
                <a:srgbClr val="000000"/>
              </a:buClr>
              <a:buFont typeface="Arial"/>
              <a:buChar char="▪"/>
              <a:tabLst>
                <a:tab pos="798830" algn="l"/>
                <a:tab pos="799465" algn="l"/>
              </a:tabLst>
            </a:pPr>
            <a:r>
              <a:rPr dirty="0" sz="1400" b="1">
                <a:solidFill>
                  <a:srgbClr val="C78B30"/>
                </a:solidFill>
                <a:latin typeface="Trebuchet MS"/>
                <a:cs typeface="Trebuchet MS"/>
              </a:rPr>
              <a:t>S </a:t>
            </a:r>
            <a:r>
              <a:rPr dirty="0" sz="1400" spc="10" b="1">
                <a:solidFill>
                  <a:srgbClr val="C78B30"/>
                </a:solidFill>
                <a:latin typeface="Trebuchet MS"/>
                <a:cs typeface="Trebuchet MS"/>
              </a:rPr>
              <a:t>treaming</a:t>
            </a:r>
            <a:r>
              <a:rPr dirty="0" sz="1400" spc="-260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20" b="1">
                <a:solidFill>
                  <a:srgbClr val="C78B30"/>
                </a:solidFill>
                <a:latin typeface="Trebuchet MS"/>
                <a:cs typeface="Trebuchet MS"/>
              </a:rPr>
              <a:t>apps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▪"/>
            </a:pPr>
            <a:endParaRPr sz="1450">
              <a:latin typeface="Trebuchet MS"/>
              <a:cs typeface="Trebuchet MS"/>
            </a:endParaRPr>
          </a:p>
          <a:p>
            <a:pPr marL="798830" indent="-260985">
              <a:lnSpc>
                <a:spcPct val="100000"/>
              </a:lnSpc>
              <a:buClr>
                <a:srgbClr val="000000"/>
              </a:buClr>
              <a:buFont typeface="Arial"/>
              <a:buChar char="▪"/>
              <a:tabLst>
                <a:tab pos="798830" algn="l"/>
                <a:tab pos="799465" algn="l"/>
              </a:tabLst>
            </a:pPr>
            <a:r>
              <a:rPr dirty="0" sz="1400" spc="40" b="1">
                <a:solidFill>
                  <a:srgbClr val="C78B30"/>
                </a:solidFill>
                <a:latin typeface="Trebuchet MS"/>
                <a:cs typeface="Trebuchet MS"/>
              </a:rPr>
              <a:t>JSON </a:t>
            </a:r>
            <a:r>
              <a:rPr dirty="0" sz="1400" spc="70" b="1">
                <a:solidFill>
                  <a:srgbClr val="C78B30"/>
                </a:solidFill>
                <a:latin typeface="Trebuchet MS"/>
                <a:cs typeface="Trebuchet MS"/>
              </a:rPr>
              <a:t>APIs</a:t>
            </a:r>
            <a:r>
              <a:rPr dirty="0" sz="1400" spc="-305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35" b="1">
                <a:solidFill>
                  <a:srgbClr val="C78B30"/>
                </a:solidFill>
                <a:latin typeface="Trebuchet MS"/>
                <a:cs typeface="Trebuchet MS"/>
              </a:rPr>
              <a:t>based </a:t>
            </a:r>
            <a:r>
              <a:rPr dirty="0" sz="1400" spc="10" b="1">
                <a:solidFill>
                  <a:srgbClr val="C78B30"/>
                </a:solidFill>
                <a:latin typeface="Trebuchet MS"/>
                <a:cs typeface="Trebuchet MS"/>
              </a:rPr>
              <a:t>application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7" name="object 7"/>
            <p:cNvSpPr/>
            <p:nvPr/>
          </p:nvSpPr>
          <p:spPr>
            <a:xfrm>
              <a:off x="461772" y="1213103"/>
              <a:ext cx="175260" cy="373380"/>
            </a:xfrm>
            <a:custGeom>
              <a:avLst/>
              <a:gdLst/>
              <a:ahLst/>
              <a:cxnLst/>
              <a:rect l="l" t="t" r="r" b="b"/>
              <a:pathLst>
                <a:path w="175259" h="373380">
                  <a:moveTo>
                    <a:pt x="175259" y="0"/>
                  </a:moveTo>
                  <a:lnTo>
                    <a:pt x="0" y="0"/>
                  </a:lnTo>
                  <a:lnTo>
                    <a:pt x="0" y="373278"/>
                  </a:lnTo>
                  <a:lnTo>
                    <a:pt x="175259" y="373278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0163" y="1303019"/>
              <a:ext cx="0" cy="2112010"/>
            </a:xfrm>
            <a:custGeom>
              <a:avLst/>
              <a:gdLst/>
              <a:ahLst/>
              <a:cxnLst/>
              <a:rect l="l" t="t" r="r" b="b"/>
              <a:pathLst>
                <a:path w="0" h="2112010">
                  <a:moveTo>
                    <a:pt x="0" y="0"/>
                  </a:moveTo>
                  <a:lnTo>
                    <a:pt x="0" y="2111832"/>
                  </a:lnTo>
                </a:path>
              </a:pathLst>
            </a:custGeom>
            <a:ln w="9525">
              <a:solidFill>
                <a:srgbClr val="C78B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04215"/>
              <a:ext cx="9144000" cy="2484120"/>
            </a:xfrm>
            <a:custGeom>
              <a:avLst/>
              <a:gdLst/>
              <a:ahLst/>
              <a:cxnLst/>
              <a:rect l="l" t="t" r="r" b="b"/>
              <a:pathLst>
                <a:path w="9144000" h="2484120">
                  <a:moveTo>
                    <a:pt x="9143987" y="0"/>
                  </a:moveTo>
                  <a:lnTo>
                    <a:pt x="0" y="0"/>
                  </a:lnTo>
                  <a:lnTo>
                    <a:pt x="0" y="2483497"/>
                  </a:lnTo>
                  <a:lnTo>
                    <a:pt x="9143987" y="2483497"/>
                  </a:lnTo>
                  <a:lnTo>
                    <a:pt x="9143987" y="0"/>
                  </a:lnTo>
                  <a:close/>
                </a:path>
              </a:pathLst>
            </a:custGeom>
            <a:solidFill>
              <a:srgbClr val="EFC7C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8248" y="357708"/>
            <a:ext cx="4329430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0">
                <a:solidFill>
                  <a:srgbClr val="822836"/>
                </a:solidFill>
              </a:rPr>
              <a:t>Setting</a:t>
            </a:r>
            <a:r>
              <a:rPr dirty="0" spc="-20">
                <a:solidFill>
                  <a:srgbClr val="822836"/>
                </a:solidFill>
              </a:rPr>
              <a:t> </a:t>
            </a:r>
            <a:r>
              <a:rPr dirty="0" spc="15">
                <a:solidFill>
                  <a:srgbClr val="822836"/>
                </a:solidFill>
              </a:rPr>
              <a:t>up</a:t>
            </a:r>
            <a:r>
              <a:rPr dirty="0" spc="-75">
                <a:solidFill>
                  <a:srgbClr val="822836"/>
                </a:solidFill>
              </a:rPr>
              <a:t> </a:t>
            </a:r>
            <a:r>
              <a:rPr dirty="0" spc="15">
                <a:solidFill>
                  <a:srgbClr val="822836"/>
                </a:solidFill>
              </a:rPr>
              <a:t>the</a:t>
            </a:r>
            <a:r>
              <a:rPr dirty="0" spc="-100">
                <a:solidFill>
                  <a:srgbClr val="822836"/>
                </a:solidFill>
              </a:rPr>
              <a:t> </a:t>
            </a:r>
            <a:r>
              <a:rPr dirty="0" spc="40">
                <a:solidFill>
                  <a:srgbClr val="822836"/>
                </a:solidFill>
              </a:rPr>
              <a:t>Node</a:t>
            </a:r>
            <a:r>
              <a:rPr dirty="0" spc="-25">
                <a:solidFill>
                  <a:srgbClr val="822836"/>
                </a:solidFill>
              </a:rPr>
              <a:t> </a:t>
            </a:r>
            <a:r>
              <a:rPr dirty="0" spc="25">
                <a:solidFill>
                  <a:srgbClr val="822836"/>
                </a:solidFill>
              </a:rPr>
              <a:t>Development</a:t>
            </a:r>
            <a:r>
              <a:rPr dirty="0" spc="-114">
                <a:solidFill>
                  <a:srgbClr val="822836"/>
                </a:solidFill>
              </a:rPr>
              <a:t> </a:t>
            </a:r>
            <a:r>
              <a:rPr dirty="0" spc="5">
                <a:solidFill>
                  <a:srgbClr val="822836"/>
                </a:solidFill>
              </a:rPr>
              <a:t>Environment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4241" y="714527"/>
            <a:ext cx="6853555" cy="947419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73050" marR="5080" indent="-260985">
              <a:lnSpc>
                <a:spcPct val="101000"/>
              </a:lnSpc>
              <a:spcBef>
                <a:spcPts val="85"/>
              </a:spcBef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Node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installed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multiple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ways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computer.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approach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depends 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existing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development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environment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system.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There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different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package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installer  for </a:t>
            </a:r>
            <a:r>
              <a:rPr dirty="0" sz="1200">
                <a:latin typeface="Trebuchet MS"/>
                <a:cs typeface="Trebuchet MS"/>
              </a:rPr>
              <a:t>different </a:t>
            </a:r>
            <a:r>
              <a:rPr dirty="0" sz="1200" spc="-5">
                <a:latin typeface="Trebuchet MS"/>
                <a:cs typeface="Trebuchet MS"/>
              </a:rPr>
              <a:t>environments. </a:t>
            </a:r>
            <a:r>
              <a:rPr dirty="0" sz="1200" spc="-40">
                <a:latin typeface="Trebuchet MS"/>
                <a:cs typeface="Trebuchet MS"/>
              </a:rPr>
              <a:t>You </a:t>
            </a:r>
            <a:r>
              <a:rPr dirty="0" sz="1200" spc="25">
                <a:latin typeface="Trebuchet MS"/>
                <a:cs typeface="Trebuchet MS"/>
              </a:rPr>
              <a:t>can </a:t>
            </a:r>
            <a:r>
              <a:rPr dirty="0" sz="1200" spc="10">
                <a:latin typeface="Trebuchet MS"/>
                <a:cs typeface="Trebuchet MS"/>
              </a:rPr>
              <a:t>install </a:t>
            </a:r>
            <a:r>
              <a:rPr dirty="0" sz="1200" spc="45">
                <a:latin typeface="Trebuchet MS"/>
                <a:cs typeface="Trebuchet MS"/>
              </a:rPr>
              <a:t>Node </a:t>
            </a:r>
            <a:r>
              <a:rPr dirty="0" sz="1200" spc="15">
                <a:latin typeface="Trebuchet MS"/>
                <a:cs typeface="Trebuchet MS"/>
              </a:rPr>
              <a:t>by </a:t>
            </a:r>
            <a:r>
              <a:rPr dirty="0" sz="1200" spc="35">
                <a:latin typeface="Trebuchet MS"/>
                <a:cs typeface="Trebuchet MS"/>
              </a:rPr>
              <a:t>grabbing </a:t>
            </a:r>
            <a:r>
              <a:rPr dirty="0" sz="1200">
                <a:latin typeface="Trebuchet MS"/>
                <a:cs typeface="Trebuchet MS"/>
              </a:rPr>
              <a:t>a </a:t>
            </a:r>
            <a:r>
              <a:rPr dirty="0" sz="1200" spc="30">
                <a:latin typeface="Trebuchet MS"/>
                <a:cs typeface="Trebuchet MS"/>
              </a:rPr>
              <a:t>copy </a:t>
            </a:r>
            <a:r>
              <a:rPr dirty="0" sz="1200" spc="10">
                <a:latin typeface="Trebuchet MS"/>
                <a:cs typeface="Trebuchet MS"/>
              </a:rPr>
              <a:t>of the </a:t>
            </a:r>
            <a:r>
              <a:rPr dirty="0" sz="1200" spc="30">
                <a:latin typeface="Trebuchet MS"/>
                <a:cs typeface="Trebuchet MS"/>
              </a:rPr>
              <a:t>source code </a:t>
            </a:r>
            <a:r>
              <a:rPr dirty="0" sz="1200" spc="25">
                <a:latin typeface="Trebuchet MS"/>
                <a:cs typeface="Trebuchet MS"/>
              </a:rPr>
              <a:t>and  </a:t>
            </a:r>
            <a:r>
              <a:rPr dirty="0" sz="1200" spc="20">
                <a:latin typeface="Trebuchet MS"/>
                <a:cs typeface="Trebuchet MS"/>
              </a:rPr>
              <a:t>compiling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application.</a:t>
            </a:r>
            <a:r>
              <a:rPr dirty="0" sz="1200" spc="-1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Another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way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installing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Node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cloning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GIT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repository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all 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three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environments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installing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system.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0" y="326136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483" y="0"/>
                  </a:moveTo>
                  <a:lnTo>
                    <a:pt x="0" y="0"/>
                  </a:lnTo>
                  <a:lnTo>
                    <a:pt x="0" y="353301"/>
                  </a:lnTo>
                  <a:lnTo>
                    <a:pt x="135483" y="35330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04215"/>
              <a:ext cx="9144000" cy="4507865"/>
            </a:xfrm>
            <a:custGeom>
              <a:avLst/>
              <a:gdLst/>
              <a:ahLst/>
              <a:cxnLst/>
              <a:rect l="l" t="t" r="r" b="b"/>
              <a:pathLst>
                <a:path w="9144000" h="4507865">
                  <a:moveTo>
                    <a:pt x="9143987" y="0"/>
                  </a:moveTo>
                  <a:lnTo>
                    <a:pt x="0" y="0"/>
                  </a:lnTo>
                  <a:lnTo>
                    <a:pt x="0" y="4507738"/>
                  </a:lnTo>
                  <a:lnTo>
                    <a:pt x="9143987" y="4507738"/>
                  </a:lnTo>
                  <a:lnTo>
                    <a:pt x="9143987" y="0"/>
                  </a:lnTo>
                  <a:close/>
                </a:path>
              </a:pathLst>
            </a:custGeom>
            <a:solidFill>
              <a:srgbClr val="EFC7C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8" y="161621"/>
            <a:ext cx="6912609" cy="940435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1200" spc="-25" b="1">
                <a:solidFill>
                  <a:srgbClr val="822836"/>
                </a:solidFill>
                <a:latin typeface="Trebuchet MS"/>
                <a:cs typeface="Trebuchet MS"/>
              </a:rPr>
              <a:t>Step-1:</a:t>
            </a:r>
            <a:r>
              <a:rPr dirty="0" sz="1200" spc="-110" b="1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Downloading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Node.js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‘.msi’</a:t>
            </a:r>
            <a:r>
              <a:rPr dirty="0" sz="1200" spc="-24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installer.</a:t>
            </a:r>
            <a:endParaRPr sz="1200">
              <a:latin typeface="Trebuchet MS"/>
              <a:cs typeface="Trebuchet MS"/>
            </a:endParaRPr>
          </a:p>
          <a:p>
            <a:pPr marL="299085" marR="5080" indent="-260985">
              <a:lnSpc>
                <a:spcPct val="101699"/>
              </a:lnSpc>
              <a:spcBef>
                <a:spcPts val="820"/>
              </a:spcBef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ﬁrst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step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install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Node.js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windows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download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installer.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Visit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ofﬁcial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Node.js  </a:t>
            </a:r>
            <a:r>
              <a:rPr dirty="0" sz="1200" spc="15">
                <a:latin typeface="Trebuchet MS"/>
                <a:cs typeface="Trebuchet MS"/>
              </a:rPr>
              <a:t>website </a:t>
            </a:r>
            <a:r>
              <a:rPr dirty="0" sz="1200" spc="-55">
                <a:latin typeface="Trebuchet MS"/>
                <a:cs typeface="Trebuchet MS"/>
              </a:rPr>
              <a:t>i.e) </a:t>
            </a:r>
            <a:r>
              <a:rPr dirty="0" sz="1200" spc="-30">
                <a:latin typeface="Trebuchet MS"/>
                <a:cs typeface="Trebuchet MS"/>
              </a:rPr>
              <a:t>https://nodejs.org/en/download/ </a:t>
            </a:r>
            <a:r>
              <a:rPr dirty="0" sz="1200" spc="25">
                <a:latin typeface="Trebuchet MS"/>
                <a:cs typeface="Trebuchet MS"/>
              </a:rPr>
              <a:t>and </a:t>
            </a:r>
            <a:r>
              <a:rPr dirty="0" sz="1200" spc="20">
                <a:latin typeface="Trebuchet MS"/>
                <a:cs typeface="Trebuchet MS"/>
              </a:rPr>
              <a:t>download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-20">
                <a:latin typeface="Trebuchet MS"/>
                <a:cs typeface="Trebuchet MS"/>
              </a:rPr>
              <a:t>.msi </a:t>
            </a:r>
            <a:r>
              <a:rPr dirty="0" sz="1200" spc="10">
                <a:latin typeface="Trebuchet MS"/>
                <a:cs typeface="Trebuchet MS"/>
              </a:rPr>
              <a:t>ﬁle </a:t>
            </a:r>
            <a:r>
              <a:rPr dirty="0" sz="1200" spc="30">
                <a:latin typeface="Trebuchet MS"/>
                <a:cs typeface="Trebuchet MS"/>
              </a:rPr>
              <a:t>according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your</a:t>
            </a:r>
            <a:endParaRPr sz="1200">
              <a:latin typeface="Trebuchet MS"/>
              <a:cs typeface="Trebuchet MS"/>
            </a:endParaRPr>
          </a:p>
          <a:p>
            <a:pPr marL="299085">
              <a:lnSpc>
                <a:spcPct val="100000"/>
              </a:lnSpc>
              <a:spcBef>
                <a:spcPts val="35"/>
              </a:spcBef>
            </a:pPr>
            <a:r>
              <a:rPr dirty="0" sz="1200" spc="35">
                <a:latin typeface="Trebuchet MS"/>
                <a:cs typeface="Trebuchet MS"/>
              </a:rPr>
              <a:t>system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environment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(32-bit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&amp;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64-bit).</a:t>
            </a:r>
            <a:r>
              <a:rPr dirty="0" sz="1200" spc="-19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An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MSI</a:t>
            </a:r>
            <a:r>
              <a:rPr dirty="0" sz="1200" spc="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installer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downloaded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system.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136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483" y="0"/>
                  </a:moveTo>
                  <a:lnTo>
                    <a:pt x="0" y="0"/>
                  </a:lnTo>
                  <a:lnTo>
                    <a:pt x="0" y="353301"/>
                  </a:lnTo>
                  <a:lnTo>
                    <a:pt x="135483" y="35330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87067" y="1697735"/>
              <a:ext cx="4646676" cy="22326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04215"/>
              <a:ext cx="9144000" cy="4507865"/>
            </a:xfrm>
            <a:custGeom>
              <a:avLst/>
              <a:gdLst/>
              <a:ahLst/>
              <a:cxnLst/>
              <a:rect l="l" t="t" r="r" b="b"/>
              <a:pathLst>
                <a:path w="9144000" h="4507865">
                  <a:moveTo>
                    <a:pt x="9143987" y="0"/>
                  </a:moveTo>
                  <a:lnTo>
                    <a:pt x="0" y="0"/>
                  </a:lnTo>
                  <a:lnTo>
                    <a:pt x="0" y="4507738"/>
                  </a:lnTo>
                  <a:lnTo>
                    <a:pt x="9143987" y="4507738"/>
                  </a:lnTo>
                  <a:lnTo>
                    <a:pt x="9143987" y="0"/>
                  </a:lnTo>
                  <a:close/>
                </a:path>
              </a:pathLst>
            </a:custGeom>
            <a:solidFill>
              <a:srgbClr val="EFC7C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8" y="160318"/>
            <a:ext cx="6859905" cy="200152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1200" b="1">
                <a:solidFill>
                  <a:srgbClr val="822836"/>
                </a:solidFill>
                <a:latin typeface="Trebuchet MS"/>
                <a:cs typeface="Trebuchet MS"/>
              </a:rPr>
              <a:t>S</a:t>
            </a:r>
            <a:r>
              <a:rPr dirty="0" sz="1200" spc="-180" b="1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822836"/>
                </a:solidFill>
                <a:latin typeface="Trebuchet MS"/>
                <a:cs typeface="Trebuchet MS"/>
              </a:rPr>
              <a:t>tep-2:</a:t>
            </a:r>
            <a:r>
              <a:rPr dirty="0" sz="1200" spc="-120" b="1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Running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N</a:t>
            </a:r>
            <a:r>
              <a:rPr dirty="0" sz="1200" spc="-24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ode.js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installer.</a:t>
            </a:r>
            <a:endParaRPr sz="1200">
              <a:latin typeface="Trebuchet MS"/>
              <a:cs typeface="Trebuchet MS"/>
            </a:endParaRPr>
          </a:p>
          <a:p>
            <a:pPr marL="299085" marR="5080" indent="-260985">
              <a:lnSpc>
                <a:spcPct val="102499"/>
              </a:lnSpc>
              <a:spcBef>
                <a:spcPts val="820"/>
              </a:spcBef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40">
                <a:latin typeface="Trebuchet MS"/>
                <a:cs typeface="Trebuchet MS"/>
              </a:rPr>
              <a:t>Now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need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install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node.js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installer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PC.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You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need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follow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following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steps 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Node.js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installed:-</a:t>
            </a:r>
            <a:endParaRPr sz="1200">
              <a:latin typeface="Trebuchet MS"/>
              <a:cs typeface="Trebuchet MS"/>
            </a:endParaRPr>
          </a:p>
          <a:p>
            <a:pPr marL="299085" indent="-261620">
              <a:lnSpc>
                <a:spcPct val="100000"/>
              </a:lnSpc>
              <a:spcBef>
                <a:spcPts val="994"/>
              </a:spcBef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30">
                <a:latin typeface="Trebuchet MS"/>
                <a:cs typeface="Trebuchet MS"/>
              </a:rPr>
              <a:t>Double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click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.msi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installer.</a:t>
            </a:r>
            <a:endParaRPr sz="1200">
              <a:latin typeface="Trebuchet MS"/>
              <a:cs typeface="Trebuchet MS"/>
            </a:endParaRPr>
          </a:p>
          <a:p>
            <a:pPr marL="299085" indent="-261620">
              <a:lnSpc>
                <a:spcPct val="100000"/>
              </a:lnSpc>
              <a:spcBef>
                <a:spcPts val="1005"/>
              </a:spcBef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Node.js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Setup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wizard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open.</a:t>
            </a:r>
            <a:endParaRPr sz="1200">
              <a:latin typeface="Trebuchet MS"/>
              <a:cs typeface="Trebuchet MS"/>
            </a:endParaRPr>
          </a:p>
          <a:p>
            <a:pPr marL="299085" indent="-261620">
              <a:lnSpc>
                <a:spcPct val="100000"/>
              </a:lnSpc>
              <a:spcBef>
                <a:spcPts val="1000"/>
              </a:spcBef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15">
                <a:latin typeface="Trebuchet MS"/>
                <a:cs typeface="Trebuchet MS"/>
              </a:rPr>
              <a:t>Welcome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10">
                <a:latin typeface="Trebuchet MS"/>
                <a:cs typeface="Trebuchet MS"/>
              </a:rPr>
              <a:t>To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N</a:t>
            </a:r>
            <a:r>
              <a:rPr dirty="0" sz="1200" spc="-24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ode.js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Setup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Wizard.</a:t>
            </a:r>
            <a:endParaRPr sz="1200">
              <a:latin typeface="Trebuchet MS"/>
              <a:cs typeface="Trebuchet MS"/>
            </a:endParaRPr>
          </a:p>
          <a:p>
            <a:pPr marL="299085" indent="-261620">
              <a:lnSpc>
                <a:spcPct val="100000"/>
              </a:lnSpc>
              <a:spcBef>
                <a:spcPts val="994"/>
              </a:spcBef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40">
                <a:latin typeface="Trebuchet MS"/>
                <a:cs typeface="Trebuchet MS"/>
              </a:rPr>
              <a:t>Select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“Next”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136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483" y="0"/>
                  </a:moveTo>
                  <a:lnTo>
                    <a:pt x="0" y="0"/>
                  </a:lnTo>
                  <a:lnTo>
                    <a:pt x="0" y="353301"/>
                  </a:lnTo>
                  <a:lnTo>
                    <a:pt x="135483" y="35330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294888" y="2458211"/>
              <a:ext cx="2554224" cy="19964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04215"/>
              <a:ext cx="9144000" cy="4507865"/>
            </a:xfrm>
            <a:custGeom>
              <a:avLst/>
              <a:gdLst/>
              <a:ahLst/>
              <a:cxnLst/>
              <a:rect l="l" t="t" r="r" b="b"/>
              <a:pathLst>
                <a:path w="9144000" h="4507865">
                  <a:moveTo>
                    <a:pt x="9143987" y="0"/>
                  </a:moveTo>
                  <a:lnTo>
                    <a:pt x="0" y="0"/>
                  </a:lnTo>
                  <a:lnTo>
                    <a:pt x="0" y="4507738"/>
                  </a:lnTo>
                  <a:lnTo>
                    <a:pt x="9143987" y="4507738"/>
                  </a:lnTo>
                  <a:lnTo>
                    <a:pt x="9143987" y="0"/>
                  </a:lnTo>
                  <a:close/>
                </a:path>
              </a:pathLst>
            </a:custGeom>
            <a:solidFill>
              <a:srgbClr val="EFC7C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34241" y="168932"/>
            <a:ext cx="5043805" cy="92011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775"/>
              </a:spcBef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10">
                <a:latin typeface="Trebuchet MS"/>
                <a:cs typeface="Trebuchet MS"/>
              </a:rPr>
              <a:t>Af</a:t>
            </a:r>
            <a:r>
              <a:rPr dirty="0" sz="1200" spc="10">
                <a:latin typeface="Trebuchet MS"/>
                <a:cs typeface="Trebuchet MS"/>
              </a:rPr>
              <a:t>ter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clicking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“Next”,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End-User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License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Agreement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(EULA)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open.</a:t>
            </a:r>
            <a:endParaRPr sz="1200">
              <a:latin typeface="Trebuchet MS"/>
              <a:cs typeface="Trebuchet MS"/>
            </a:endParaRPr>
          </a:p>
          <a:p>
            <a:pPr marL="273050" indent="-260985">
              <a:lnSpc>
                <a:spcPct val="100000"/>
              </a:lnSpc>
              <a:spcBef>
                <a:spcPts val="994"/>
              </a:spcBef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40">
                <a:latin typeface="Trebuchet MS"/>
                <a:cs typeface="Trebuchet MS"/>
              </a:rPr>
              <a:t>Check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“I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accept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terms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License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Agreement”</a:t>
            </a:r>
            <a:endParaRPr sz="1200">
              <a:latin typeface="Trebuchet MS"/>
              <a:cs typeface="Trebuchet MS"/>
            </a:endParaRPr>
          </a:p>
          <a:p>
            <a:pPr marL="273050" indent="-260985">
              <a:lnSpc>
                <a:spcPct val="100000"/>
              </a:lnSpc>
              <a:spcBef>
                <a:spcPts val="1010"/>
              </a:spcBef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40">
                <a:latin typeface="Trebuchet MS"/>
                <a:cs typeface="Trebuchet MS"/>
              </a:rPr>
              <a:t>Select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“Next”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136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483" y="0"/>
                  </a:moveTo>
                  <a:lnTo>
                    <a:pt x="0" y="0"/>
                  </a:lnTo>
                  <a:lnTo>
                    <a:pt x="0" y="353301"/>
                  </a:lnTo>
                  <a:lnTo>
                    <a:pt x="135483" y="35330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72155" y="1519427"/>
              <a:ext cx="3599688" cy="28178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04215"/>
              <a:ext cx="9144000" cy="4507865"/>
            </a:xfrm>
            <a:custGeom>
              <a:avLst/>
              <a:gdLst/>
              <a:ahLst/>
              <a:cxnLst/>
              <a:rect l="l" t="t" r="r" b="b"/>
              <a:pathLst>
                <a:path w="9144000" h="4507865">
                  <a:moveTo>
                    <a:pt x="9143987" y="0"/>
                  </a:moveTo>
                  <a:lnTo>
                    <a:pt x="0" y="0"/>
                  </a:lnTo>
                  <a:lnTo>
                    <a:pt x="0" y="4507738"/>
                  </a:lnTo>
                  <a:lnTo>
                    <a:pt x="9143987" y="4507738"/>
                  </a:lnTo>
                  <a:lnTo>
                    <a:pt x="9143987" y="0"/>
                  </a:lnTo>
                  <a:close/>
                </a:path>
              </a:pathLst>
            </a:custGeom>
            <a:solidFill>
              <a:srgbClr val="EFC7C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34241" y="168932"/>
            <a:ext cx="5587365" cy="60896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775"/>
              </a:spcBef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15">
                <a:latin typeface="Trebuchet MS"/>
                <a:cs typeface="Trebuchet MS"/>
              </a:rPr>
              <a:t>D</a:t>
            </a:r>
            <a:r>
              <a:rPr dirty="0" sz="1200" spc="15">
                <a:latin typeface="Trebuchet MS"/>
                <a:cs typeface="Trebuchet MS"/>
              </a:rPr>
              <a:t>estination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Folder</a:t>
            </a:r>
            <a:endParaRPr sz="1200">
              <a:latin typeface="Trebuchet MS"/>
              <a:cs typeface="Trebuchet MS"/>
            </a:endParaRPr>
          </a:p>
          <a:p>
            <a:pPr marL="273050" indent="-260985">
              <a:lnSpc>
                <a:spcPct val="100000"/>
              </a:lnSpc>
              <a:spcBef>
                <a:spcPts val="994"/>
              </a:spcBef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45">
                <a:latin typeface="Trebuchet MS"/>
                <a:cs typeface="Trebuchet MS"/>
              </a:rPr>
              <a:t>Set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Destination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Folder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where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want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install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Node.js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&amp;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Select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“Next”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136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483" y="0"/>
                  </a:moveTo>
                  <a:lnTo>
                    <a:pt x="0" y="0"/>
                  </a:lnTo>
                  <a:lnTo>
                    <a:pt x="0" y="353301"/>
                  </a:lnTo>
                  <a:lnTo>
                    <a:pt x="135483" y="35330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555748" y="1350263"/>
              <a:ext cx="4032504" cy="31546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04215"/>
              <a:ext cx="9144000" cy="4507865"/>
            </a:xfrm>
            <a:custGeom>
              <a:avLst/>
              <a:gdLst/>
              <a:ahLst/>
              <a:cxnLst/>
              <a:rect l="l" t="t" r="r" b="b"/>
              <a:pathLst>
                <a:path w="9144000" h="4507865">
                  <a:moveTo>
                    <a:pt x="9143987" y="0"/>
                  </a:moveTo>
                  <a:lnTo>
                    <a:pt x="0" y="0"/>
                  </a:lnTo>
                  <a:lnTo>
                    <a:pt x="0" y="4507738"/>
                  </a:lnTo>
                  <a:lnTo>
                    <a:pt x="9143987" y="4507738"/>
                  </a:lnTo>
                  <a:lnTo>
                    <a:pt x="9143987" y="0"/>
                  </a:lnTo>
                  <a:close/>
                </a:path>
              </a:pathLst>
            </a:custGeom>
            <a:solidFill>
              <a:srgbClr val="EFC7C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34241" y="168932"/>
            <a:ext cx="1285875" cy="60896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775"/>
              </a:spcBef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35">
                <a:latin typeface="Trebuchet MS"/>
                <a:cs typeface="Trebuchet MS"/>
              </a:rPr>
              <a:t>C</a:t>
            </a:r>
            <a:r>
              <a:rPr dirty="0" sz="1200" spc="35">
                <a:latin typeface="Trebuchet MS"/>
                <a:cs typeface="Trebuchet MS"/>
              </a:rPr>
              <a:t>ustom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Setup</a:t>
            </a:r>
            <a:endParaRPr sz="1200">
              <a:latin typeface="Trebuchet MS"/>
              <a:cs typeface="Trebuchet MS"/>
            </a:endParaRPr>
          </a:p>
          <a:p>
            <a:pPr marL="273050" indent="-260985">
              <a:lnSpc>
                <a:spcPct val="100000"/>
              </a:lnSpc>
              <a:spcBef>
                <a:spcPts val="994"/>
              </a:spcBef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40">
                <a:latin typeface="Trebuchet MS"/>
                <a:cs typeface="Trebuchet MS"/>
              </a:rPr>
              <a:t>Select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“Next”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136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483" y="0"/>
                  </a:moveTo>
                  <a:lnTo>
                    <a:pt x="0" y="0"/>
                  </a:lnTo>
                  <a:lnTo>
                    <a:pt x="0" y="353301"/>
                  </a:lnTo>
                  <a:lnTo>
                    <a:pt x="135483" y="35330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656332" y="1432560"/>
              <a:ext cx="3831336" cy="29900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04215"/>
              <a:ext cx="9144000" cy="4507865"/>
            </a:xfrm>
            <a:custGeom>
              <a:avLst/>
              <a:gdLst/>
              <a:ahLst/>
              <a:cxnLst/>
              <a:rect l="l" t="t" r="r" b="b"/>
              <a:pathLst>
                <a:path w="9144000" h="4507865">
                  <a:moveTo>
                    <a:pt x="9143987" y="0"/>
                  </a:moveTo>
                  <a:lnTo>
                    <a:pt x="0" y="0"/>
                  </a:lnTo>
                  <a:lnTo>
                    <a:pt x="0" y="4507738"/>
                  </a:lnTo>
                  <a:lnTo>
                    <a:pt x="9143987" y="4507738"/>
                  </a:lnTo>
                  <a:lnTo>
                    <a:pt x="9143987" y="0"/>
                  </a:lnTo>
                  <a:close/>
                </a:path>
              </a:pathLst>
            </a:custGeom>
            <a:solidFill>
              <a:srgbClr val="EFC7C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34241" y="168932"/>
            <a:ext cx="1968500" cy="60896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775"/>
              </a:spcBef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25">
                <a:latin typeface="Trebuchet MS"/>
                <a:cs typeface="Trebuchet MS"/>
              </a:rPr>
              <a:t>R</a:t>
            </a:r>
            <a:r>
              <a:rPr dirty="0" sz="1200" spc="25">
                <a:latin typeface="Trebuchet MS"/>
                <a:cs typeface="Trebuchet MS"/>
              </a:rPr>
              <a:t>eady </a:t>
            </a:r>
            <a:r>
              <a:rPr dirty="0" sz="1200" spc="-20">
                <a:latin typeface="Trebuchet MS"/>
                <a:cs typeface="Trebuchet MS"/>
              </a:rPr>
              <a:t>to </a:t>
            </a:r>
            <a:r>
              <a:rPr dirty="0" sz="1200" spc="15">
                <a:latin typeface="Trebuchet MS"/>
                <a:cs typeface="Trebuchet MS"/>
              </a:rPr>
              <a:t>Install</a:t>
            </a:r>
            <a:r>
              <a:rPr dirty="0" sz="1200" spc="-26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Node.js.</a:t>
            </a:r>
            <a:endParaRPr sz="1200">
              <a:latin typeface="Trebuchet MS"/>
              <a:cs typeface="Trebuchet MS"/>
            </a:endParaRPr>
          </a:p>
          <a:p>
            <a:pPr marL="273050" indent="-260985">
              <a:lnSpc>
                <a:spcPct val="100000"/>
              </a:lnSpc>
              <a:spcBef>
                <a:spcPts val="994"/>
              </a:spcBef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40">
                <a:latin typeface="Trebuchet MS"/>
                <a:cs typeface="Trebuchet MS"/>
              </a:rPr>
              <a:t>Select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“Install”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136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483" y="0"/>
                  </a:moveTo>
                  <a:lnTo>
                    <a:pt x="0" y="0"/>
                  </a:lnTo>
                  <a:lnTo>
                    <a:pt x="0" y="353301"/>
                  </a:lnTo>
                  <a:lnTo>
                    <a:pt x="135483" y="35330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680716" y="1447800"/>
              <a:ext cx="3782567" cy="29611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02692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47"/>
                  </a:lnTo>
                  <a:lnTo>
                    <a:pt x="135483" y="344347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08248" y="216623"/>
            <a:ext cx="4232910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30" b="1">
                <a:solidFill>
                  <a:srgbClr val="21366A"/>
                </a:solidFill>
                <a:latin typeface="Trebuchet MS"/>
                <a:cs typeface="Trebuchet MS"/>
              </a:rPr>
              <a:t>Types </a:t>
            </a:r>
            <a:r>
              <a:rPr dirty="0" sz="1300" spc="-10" b="1">
                <a:solidFill>
                  <a:srgbClr val="21366A"/>
                </a:solidFill>
                <a:latin typeface="Trebuchet MS"/>
                <a:cs typeface="Trebuchet MS"/>
              </a:rPr>
              <a:t>of</a:t>
            </a:r>
            <a:r>
              <a:rPr dirty="0" sz="1300" spc="-110" b="1">
                <a:solidFill>
                  <a:srgbClr val="21366A"/>
                </a:solidFill>
                <a:latin typeface="Trebuchet MS"/>
                <a:cs typeface="Trebuchet MS"/>
              </a:rPr>
              <a:t> </a:t>
            </a:r>
            <a:r>
              <a:rPr dirty="0" sz="1300" spc="60" b="1">
                <a:solidFill>
                  <a:srgbClr val="21366A"/>
                </a:solidFill>
                <a:latin typeface="Trebuchet MS"/>
                <a:cs typeface="Trebuchet MS"/>
              </a:rPr>
              <a:t>API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00" spc="65">
                <a:solidFill>
                  <a:srgbClr val="21366A"/>
                </a:solidFill>
                <a:latin typeface="Trebuchet MS"/>
                <a:cs typeface="Trebuchet MS"/>
              </a:rPr>
              <a:t>APIs</a:t>
            </a:r>
            <a:r>
              <a:rPr dirty="0" sz="1300" spc="-5">
                <a:solidFill>
                  <a:srgbClr val="21366A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21366A"/>
                </a:solidFill>
                <a:latin typeface="Trebuchet MS"/>
                <a:cs typeface="Trebuchet MS"/>
              </a:rPr>
              <a:t>can</a:t>
            </a:r>
            <a:r>
              <a:rPr dirty="0" sz="1300" spc="-35">
                <a:solidFill>
                  <a:srgbClr val="21366A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21366A"/>
                </a:solidFill>
                <a:latin typeface="Trebuchet MS"/>
                <a:cs typeface="Trebuchet MS"/>
              </a:rPr>
              <a:t>be</a:t>
            </a:r>
            <a:r>
              <a:rPr dirty="0" sz="1300" spc="-50">
                <a:solidFill>
                  <a:srgbClr val="21366A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21366A"/>
                </a:solidFill>
                <a:latin typeface="Trebuchet MS"/>
                <a:cs typeface="Trebuchet MS"/>
              </a:rPr>
              <a:t>categorized</a:t>
            </a:r>
            <a:r>
              <a:rPr dirty="0" sz="1300" spc="-80">
                <a:solidFill>
                  <a:srgbClr val="21366A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21366A"/>
                </a:solidFill>
                <a:latin typeface="Trebuchet MS"/>
                <a:cs typeface="Trebuchet MS"/>
              </a:rPr>
              <a:t>based</a:t>
            </a:r>
            <a:r>
              <a:rPr dirty="0" sz="1300" spc="-55">
                <a:solidFill>
                  <a:srgbClr val="21366A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21366A"/>
                </a:solidFill>
                <a:latin typeface="Trebuchet MS"/>
                <a:cs typeface="Trebuchet MS"/>
              </a:rPr>
              <a:t>on</a:t>
            </a:r>
            <a:r>
              <a:rPr dirty="0" sz="1300" spc="-30">
                <a:solidFill>
                  <a:srgbClr val="21366A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21366A"/>
                </a:solidFill>
                <a:latin typeface="Trebuchet MS"/>
                <a:cs typeface="Trebuchet MS"/>
              </a:rPr>
              <a:t>their</a:t>
            </a:r>
            <a:r>
              <a:rPr dirty="0" sz="1300" spc="-75">
                <a:solidFill>
                  <a:srgbClr val="21366A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21366A"/>
                </a:solidFill>
                <a:latin typeface="Trebuchet MS"/>
                <a:cs typeface="Trebuchet MS"/>
              </a:rPr>
              <a:t>release</a:t>
            </a:r>
            <a:r>
              <a:rPr dirty="0" sz="1300" spc="-40">
                <a:solidFill>
                  <a:srgbClr val="21366A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21366A"/>
                </a:solidFill>
                <a:latin typeface="Trebuchet MS"/>
                <a:cs typeface="Trebuchet MS"/>
              </a:rPr>
              <a:t>policies.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1772" y="1127760"/>
            <a:ext cx="175260" cy="375285"/>
          </a:xfrm>
          <a:custGeom>
            <a:avLst/>
            <a:gdLst/>
            <a:ahLst/>
            <a:cxnLst/>
            <a:rect l="l" t="t" r="r" b="b"/>
            <a:pathLst>
              <a:path w="175259" h="375284">
                <a:moveTo>
                  <a:pt x="175259" y="0"/>
                </a:moveTo>
                <a:lnTo>
                  <a:pt x="0" y="0"/>
                </a:lnTo>
                <a:lnTo>
                  <a:pt x="0" y="374802"/>
                </a:lnTo>
                <a:lnTo>
                  <a:pt x="175259" y="374802"/>
                </a:lnTo>
                <a:lnTo>
                  <a:pt x="175259" y="0"/>
                </a:lnTo>
                <a:close/>
              </a:path>
            </a:pathLst>
          </a:custGeom>
          <a:solidFill>
            <a:srgbClr val="2136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09209" y="1168272"/>
            <a:ext cx="7595870" cy="1563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solidFill>
                  <a:srgbClr val="213668"/>
                </a:solidFill>
                <a:latin typeface="Trebuchet MS"/>
                <a:cs typeface="Trebuchet MS"/>
              </a:rPr>
              <a:t>Private</a:t>
            </a:r>
            <a:r>
              <a:rPr dirty="0" sz="1400" spc="-229" b="1">
                <a:solidFill>
                  <a:srgbClr val="213668"/>
                </a:solidFill>
                <a:latin typeface="Trebuchet MS"/>
                <a:cs typeface="Trebuchet MS"/>
              </a:rPr>
              <a:t> </a:t>
            </a:r>
            <a:r>
              <a:rPr dirty="0" sz="1400" spc="70" b="1">
                <a:solidFill>
                  <a:srgbClr val="213668"/>
                </a:solidFill>
                <a:latin typeface="Trebuchet MS"/>
                <a:cs typeface="Trebuchet MS"/>
              </a:rPr>
              <a:t>APIs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Trebuchet MS"/>
              <a:cs typeface="Trebuchet MS"/>
            </a:endParaRPr>
          </a:p>
          <a:p>
            <a:pPr marL="121920" marR="377825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interfaces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application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software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designed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improve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services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solutions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within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 </a:t>
            </a:r>
            <a:r>
              <a:rPr dirty="0" sz="1200" spc="-5">
                <a:latin typeface="Trebuchet MS"/>
                <a:cs typeface="Trebuchet MS"/>
              </a:rPr>
              <a:t>organization.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Contractors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well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in-house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developers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use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these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APIs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build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new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systems.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algn="just" marL="121920" marR="508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In </a:t>
            </a:r>
            <a:r>
              <a:rPr dirty="0" sz="1200" spc="15">
                <a:latin typeface="Trebuchet MS"/>
                <a:cs typeface="Trebuchet MS"/>
              </a:rPr>
              <a:t>this </a:t>
            </a:r>
            <a:r>
              <a:rPr dirty="0" sz="1200" spc="5">
                <a:latin typeface="Trebuchet MS"/>
                <a:cs typeface="Trebuchet MS"/>
              </a:rPr>
              <a:t>scenario,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-25">
                <a:latin typeface="Trebuchet MS"/>
                <a:cs typeface="Trebuchet MS"/>
              </a:rPr>
              <a:t>app’s </a:t>
            </a:r>
            <a:r>
              <a:rPr dirty="0" sz="1200" spc="5">
                <a:latin typeface="Trebuchet MS"/>
                <a:cs typeface="Trebuchet MS"/>
              </a:rPr>
              <a:t>interface </a:t>
            </a:r>
            <a:r>
              <a:rPr dirty="0" sz="1200" spc="20">
                <a:latin typeface="Trebuchet MS"/>
                <a:cs typeface="Trebuchet MS"/>
              </a:rPr>
              <a:t>remains </a:t>
            </a:r>
            <a:r>
              <a:rPr dirty="0" sz="1200" spc="5">
                <a:latin typeface="Trebuchet MS"/>
                <a:cs typeface="Trebuchet MS"/>
              </a:rPr>
              <a:t>available </a:t>
            </a:r>
            <a:r>
              <a:rPr dirty="0" sz="1200" spc="15">
                <a:latin typeface="Trebuchet MS"/>
                <a:cs typeface="Trebuchet MS"/>
              </a:rPr>
              <a:t>only </a:t>
            </a:r>
            <a:r>
              <a:rPr dirty="0" sz="1200" spc="5">
                <a:latin typeface="Trebuchet MS"/>
                <a:cs typeface="Trebuchet MS"/>
              </a:rPr>
              <a:t>for </a:t>
            </a:r>
            <a:r>
              <a:rPr dirty="0" sz="1200" spc="25">
                <a:latin typeface="Trebuchet MS"/>
                <a:cs typeface="Trebuchet MS"/>
              </a:rPr>
              <a:t>those </a:t>
            </a:r>
            <a:r>
              <a:rPr dirty="0" sz="1200" spc="15">
                <a:latin typeface="Trebuchet MS"/>
                <a:cs typeface="Trebuchet MS"/>
              </a:rPr>
              <a:t>people </a:t>
            </a:r>
            <a:r>
              <a:rPr dirty="0" sz="1200" spc="20">
                <a:latin typeface="Trebuchet MS"/>
                <a:cs typeface="Trebuchet MS"/>
              </a:rPr>
              <a:t>who </a:t>
            </a:r>
            <a:r>
              <a:rPr dirty="0" sz="1200" spc="5">
                <a:latin typeface="Trebuchet MS"/>
                <a:cs typeface="Trebuchet MS"/>
              </a:rPr>
              <a:t>are </a:t>
            </a:r>
            <a:r>
              <a:rPr dirty="0" sz="1200" spc="30">
                <a:latin typeface="Trebuchet MS"/>
                <a:cs typeface="Trebuchet MS"/>
              </a:rPr>
              <a:t>working </a:t>
            </a:r>
            <a:r>
              <a:rPr dirty="0" sz="1200">
                <a:latin typeface="Trebuchet MS"/>
                <a:cs typeface="Trebuchet MS"/>
              </a:rPr>
              <a:t>with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80">
                <a:latin typeface="Trebuchet MS"/>
                <a:cs typeface="Trebuchet MS"/>
              </a:rPr>
              <a:t>API  </a:t>
            </a:r>
            <a:r>
              <a:rPr dirty="0" sz="1200" spc="15">
                <a:latin typeface="Trebuchet MS"/>
                <a:cs typeface="Trebuchet MS"/>
              </a:rPr>
              <a:t>publisher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even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if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app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publically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available.</a:t>
            </a:r>
            <a:r>
              <a:rPr dirty="0" sz="1200" spc="-1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With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private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strategy,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company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take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full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control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  the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-1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usage.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550163" y="1219200"/>
              <a:ext cx="0" cy="2112010"/>
            </a:xfrm>
            <a:custGeom>
              <a:avLst/>
              <a:gdLst/>
              <a:ahLst/>
              <a:cxnLst/>
              <a:rect l="l" t="t" r="r" b="b"/>
              <a:pathLst>
                <a:path w="0" h="2112010">
                  <a:moveTo>
                    <a:pt x="0" y="0"/>
                  </a:moveTo>
                  <a:lnTo>
                    <a:pt x="0" y="2111832"/>
                  </a:lnTo>
                </a:path>
              </a:pathLst>
            </a:custGeom>
            <a:ln w="9525">
              <a:solidFill>
                <a:srgbClr val="2136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16408"/>
              <a:ext cx="9144000" cy="4507865"/>
            </a:xfrm>
            <a:custGeom>
              <a:avLst/>
              <a:gdLst/>
              <a:ahLst/>
              <a:cxnLst/>
              <a:rect l="l" t="t" r="r" b="b"/>
              <a:pathLst>
                <a:path w="9144000" h="4507865">
                  <a:moveTo>
                    <a:pt x="9143987" y="0"/>
                  </a:moveTo>
                  <a:lnTo>
                    <a:pt x="0" y="0"/>
                  </a:lnTo>
                  <a:lnTo>
                    <a:pt x="0" y="4507750"/>
                  </a:lnTo>
                  <a:lnTo>
                    <a:pt x="9143987" y="4507750"/>
                  </a:lnTo>
                  <a:lnTo>
                    <a:pt x="9143987" y="0"/>
                  </a:lnTo>
                  <a:close/>
                </a:path>
              </a:pathLst>
            </a:custGeom>
            <a:solidFill>
              <a:srgbClr val="EFC7C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34241" y="242722"/>
            <a:ext cx="5471795" cy="156464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273050" marR="5080" indent="-260985">
              <a:lnSpc>
                <a:spcPct val="102499"/>
              </a:lnSpc>
              <a:spcBef>
                <a:spcPts val="60"/>
              </a:spcBef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prompt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saying</a:t>
            </a:r>
            <a:r>
              <a:rPr dirty="0" sz="1200" spc="-16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–“This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step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requires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administrative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privileges”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appear.  </a:t>
            </a:r>
            <a:r>
              <a:rPr dirty="0" sz="1200" spc="10">
                <a:latin typeface="Trebuchet MS"/>
                <a:cs typeface="Trebuchet MS"/>
              </a:rPr>
              <a:t>Authenticate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prompt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“Administrator”Installing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Node.js.</a:t>
            </a:r>
            <a:endParaRPr sz="1200">
              <a:latin typeface="Trebuchet MS"/>
              <a:cs typeface="Trebuchet MS"/>
            </a:endParaRPr>
          </a:p>
          <a:p>
            <a:pPr marL="273050">
              <a:lnSpc>
                <a:spcPct val="100000"/>
              </a:lnSpc>
              <a:spcBef>
                <a:spcPts val="100"/>
              </a:spcBef>
            </a:pPr>
            <a:r>
              <a:rPr dirty="0" sz="1200" spc="25">
                <a:latin typeface="Trebuchet MS"/>
                <a:cs typeface="Trebuchet MS"/>
              </a:rPr>
              <a:t>Do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close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cancel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installer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until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install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complete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Trebuchet MS"/>
              <a:cs typeface="Trebuchet MS"/>
            </a:endParaRPr>
          </a:p>
          <a:p>
            <a:pPr marL="273050" indent="-260985">
              <a:lnSpc>
                <a:spcPct val="100000"/>
              </a:lnSpc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15">
                <a:latin typeface="Trebuchet MS"/>
                <a:cs typeface="Trebuchet MS"/>
              </a:rPr>
              <a:t>Complete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N</a:t>
            </a:r>
            <a:r>
              <a:rPr dirty="0" sz="1200" spc="-24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ode.js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Setup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Wizard.</a:t>
            </a:r>
            <a:endParaRPr sz="1200">
              <a:latin typeface="Trebuchet MS"/>
              <a:cs typeface="Trebuchet MS"/>
            </a:endParaRPr>
          </a:p>
          <a:p>
            <a:pPr marL="273050">
              <a:lnSpc>
                <a:spcPct val="100000"/>
              </a:lnSpc>
              <a:spcBef>
                <a:spcPts val="1500"/>
              </a:spcBef>
            </a:pPr>
            <a:r>
              <a:rPr dirty="0" sz="1200" spc="15">
                <a:latin typeface="Trebuchet MS"/>
                <a:cs typeface="Trebuchet MS"/>
              </a:rPr>
              <a:t>Click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“Finish”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136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483" y="0"/>
                  </a:moveTo>
                  <a:lnTo>
                    <a:pt x="0" y="0"/>
                  </a:lnTo>
                  <a:lnTo>
                    <a:pt x="0" y="353301"/>
                  </a:lnTo>
                  <a:lnTo>
                    <a:pt x="135483" y="35330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938272" y="1985772"/>
              <a:ext cx="3267443" cy="25572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04228"/>
              <a:ext cx="9144000" cy="2679065"/>
            </a:xfrm>
            <a:custGeom>
              <a:avLst/>
              <a:gdLst/>
              <a:ahLst/>
              <a:cxnLst/>
              <a:rect l="l" t="t" r="r" b="b"/>
              <a:pathLst>
                <a:path w="9144000" h="2679065">
                  <a:moveTo>
                    <a:pt x="9143987" y="0"/>
                  </a:moveTo>
                  <a:lnTo>
                    <a:pt x="0" y="0"/>
                  </a:lnTo>
                  <a:lnTo>
                    <a:pt x="0" y="2678937"/>
                  </a:lnTo>
                  <a:lnTo>
                    <a:pt x="9143987" y="2678937"/>
                  </a:lnTo>
                  <a:lnTo>
                    <a:pt x="9143987" y="0"/>
                  </a:lnTo>
                  <a:close/>
                </a:path>
              </a:pathLst>
            </a:custGeom>
            <a:solidFill>
              <a:srgbClr val="EFC7C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8" y="160318"/>
            <a:ext cx="6911340" cy="113538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1200" b="1">
                <a:solidFill>
                  <a:srgbClr val="822836"/>
                </a:solidFill>
                <a:latin typeface="Trebuchet MS"/>
                <a:cs typeface="Trebuchet MS"/>
              </a:rPr>
              <a:t>S</a:t>
            </a:r>
            <a:r>
              <a:rPr dirty="0" sz="1200" spc="-175" b="1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822836"/>
                </a:solidFill>
                <a:latin typeface="Trebuchet MS"/>
                <a:cs typeface="Trebuchet MS"/>
              </a:rPr>
              <a:t>tep</a:t>
            </a:r>
            <a:r>
              <a:rPr dirty="0" sz="1200" spc="-90" b="1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dirty="0" sz="1200" spc="-5" b="1">
                <a:solidFill>
                  <a:srgbClr val="822836"/>
                </a:solidFill>
                <a:latin typeface="Trebuchet MS"/>
                <a:cs typeface="Trebuchet MS"/>
              </a:rPr>
              <a:t>3:</a:t>
            </a:r>
            <a:r>
              <a:rPr dirty="0" sz="1200" spc="-120" b="1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Verify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that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N</a:t>
            </a:r>
            <a:r>
              <a:rPr dirty="0" sz="1200" spc="-24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ode.js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was</a:t>
            </a:r>
            <a:r>
              <a:rPr dirty="0" sz="1200" spc="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properly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installed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not.</a:t>
            </a:r>
            <a:endParaRPr sz="1200">
              <a:latin typeface="Trebuchet MS"/>
              <a:cs typeface="Trebuchet MS"/>
            </a:endParaRPr>
          </a:p>
          <a:p>
            <a:pPr marL="299085" marR="5080" indent="-260985">
              <a:lnSpc>
                <a:spcPct val="102499"/>
              </a:lnSpc>
              <a:spcBef>
                <a:spcPts val="820"/>
              </a:spcBef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-85">
                <a:latin typeface="Trebuchet MS"/>
                <a:cs typeface="Trebuchet MS"/>
              </a:rPr>
              <a:t>To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check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node.js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was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completely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installed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your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system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not,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run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following  </a:t>
            </a:r>
            <a:r>
              <a:rPr dirty="0" sz="1200" spc="30">
                <a:latin typeface="Trebuchet MS"/>
                <a:cs typeface="Trebuchet MS"/>
              </a:rPr>
              <a:t>command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command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prompt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Windows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Powershell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test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it:-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rebuchet MS"/>
              <a:cs typeface="Trebuchet MS"/>
            </a:endParaRPr>
          </a:p>
          <a:p>
            <a:pPr marL="299085">
              <a:lnSpc>
                <a:spcPct val="100000"/>
              </a:lnSpc>
            </a:pPr>
            <a:r>
              <a:rPr dirty="0" sz="1200" spc="25">
                <a:latin typeface="Trebuchet MS"/>
                <a:cs typeface="Trebuchet MS"/>
              </a:rPr>
              <a:t>C:\Users\Admin&gt;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node-v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136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483" y="0"/>
                  </a:moveTo>
                  <a:lnTo>
                    <a:pt x="0" y="0"/>
                  </a:lnTo>
                  <a:lnTo>
                    <a:pt x="0" y="353301"/>
                  </a:lnTo>
                  <a:lnTo>
                    <a:pt x="135483" y="35330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09927" y="854963"/>
              <a:ext cx="5724144" cy="34335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04228"/>
              <a:ext cx="9144000" cy="2679065"/>
            </a:xfrm>
            <a:custGeom>
              <a:avLst/>
              <a:gdLst/>
              <a:ahLst/>
              <a:cxnLst/>
              <a:rect l="l" t="t" r="r" b="b"/>
              <a:pathLst>
                <a:path w="9144000" h="2679065">
                  <a:moveTo>
                    <a:pt x="9143987" y="0"/>
                  </a:moveTo>
                  <a:lnTo>
                    <a:pt x="0" y="0"/>
                  </a:lnTo>
                  <a:lnTo>
                    <a:pt x="0" y="2678937"/>
                  </a:lnTo>
                  <a:lnTo>
                    <a:pt x="9143987" y="2678937"/>
                  </a:lnTo>
                  <a:lnTo>
                    <a:pt x="9143987" y="0"/>
                  </a:lnTo>
                  <a:close/>
                </a:path>
              </a:pathLst>
            </a:custGeom>
            <a:solidFill>
              <a:srgbClr val="EFC7C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8" y="160318"/>
            <a:ext cx="6627495" cy="156845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1200" spc="40" b="1">
                <a:solidFill>
                  <a:srgbClr val="822836"/>
                </a:solidFill>
                <a:latin typeface="Trebuchet MS"/>
                <a:cs typeface="Trebuchet MS"/>
              </a:rPr>
              <a:t>Step</a:t>
            </a:r>
            <a:r>
              <a:rPr dirty="0" sz="1200" spc="-70" b="1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dirty="0" sz="1200" spc="-10" b="1">
                <a:solidFill>
                  <a:srgbClr val="822836"/>
                </a:solidFill>
                <a:latin typeface="Trebuchet MS"/>
                <a:cs typeface="Trebuchet MS"/>
              </a:rPr>
              <a:t>4:</a:t>
            </a:r>
            <a:r>
              <a:rPr dirty="0" sz="1200" spc="-120" b="1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Updating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Local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npm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version.</a:t>
            </a:r>
            <a:endParaRPr sz="1200">
              <a:latin typeface="Trebuchet MS"/>
              <a:cs typeface="Trebuchet MS"/>
            </a:endParaRPr>
          </a:p>
          <a:p>
            <a:pPr marL="299085" marR="5080" indent="-260985">
              <a:lnSpc>
                <a:spcPct val="102499"/>
              </a:lnSpc>
              <a:spcBef>
                <a:spcPts val="820"/>
              </a:spcBef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ﬁnal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step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node.js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installed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updation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your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local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npm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version(if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required)–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 </a:t>
            </a:r>
            <a:r>
              <a:rPr dirty="0" sz="1200" spc="35">
                <a:latin typeface="Trebuchet MS"/>
                <a:cs typeface="Trebuchet MS"/>
              </a:rPr>
              <a:t>package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manager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comes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bundled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Node.js.</a:t>
            </a:r>
            <a:endParaRPr sz="1200">
              <a:latin typeface="Trebuchet MS"/>
              <a:cs typeface="Trebuchet MS"/>
            </a:endParaRPr>
          </a:p>
          <a:p>
            <a:pPr marL="299085" marR="1961514" indent="-260985">
              <a:lnSpc>
                <a:spcPct val="202500"/>
              </a:lnSpc>
              <a:spcBef>
                <a:spcPts val="550"/>
              </a:spcBef>
              <a:buSzPct val="116666"/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200" spc="-50">
                <a:latin typeface="Trebuchet MS"/>
                <a:cs typeface="Trebuchet MS"/>
              </a:rPr>
              <a:t>You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run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following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command,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to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quickly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update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npm  npm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install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npm</a:t>
            </a:r>
            <a:r>
              <a:rPr dirty="0" sz="1200" spc="-17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–global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//Updates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‘CLI’</a:t>
            </a:r>
            <a:r>
              <a:rPr dirty="0" sz="1200" spc="-1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client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136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483" y="0"/>
                  </a:moveTo>
                  <a:lnTo>
                    <a:pt x="0" y="0"/>
                  </a:lnTo>
                  <a:lnTo>
                    <a:pt x="0" y="353301"/>
                  </a:lnTo>
                  <a:lnTo>
                    <a:pt x="135483" y="35330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5888" y="619582"/>
            <a:ext cx="1348105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5"/>
              <a:t>Node.js</a:t>
            </a:r>
            <a:r>
              <a:rPr dirty="0" spc="-210"/>
              <a:t> </a:t>
            </a:r>
            <a:r>
              <a:rPr dirty="0" spc="60"/>
              <a:t>Basics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006" y="936650"/>
            <a:ext cx="6115685" cy="22682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4320" indent="-262255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20" b="1">
                <a:solidFill>
                  <a:srgbClr val="C78B30"/>
                </a:solidFill>
                <a:latin typeface="Trebuchet MS"/>
                <a:cs typeface="Trebuchet MS"/>
              </a:rPr>
              <a:t>Datatypes:</a:t>
            </a:r>
            <a:r>
              <a:rPr dirty="0" sz="1300" spc="-130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contains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various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similar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JavaScript.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Boolean</a:t>
            </a: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spcBef>
                <a:spcPts val="1670"/>
              </a:spcBef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Undeﬁned</a:t>
            </a: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spcBef>
                <a:spcPts val="1655"/>
              </a:spcBef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Null</a:t>
            </a: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spcBef>
                <a:spcPts val="1655"/>
              </a:spcBef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String</a:t>
            </a: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spcBef>
                <a:spcPts val="1670"/>
              </a:spcBef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9" y="238671"/>
            <a:ext cx="7607300" cy="17646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 b="1">
                <a:latin typeface="Trebuchet MS"/>
                <a:cs typeface="Trebuchet MS"/>
              </a:rPr>
              <a:t>Loose</a:t>
            </a:r>
            <a:r>
              <a:rPr dirty="0" sz="1200" spc="-85" b="1">
                <a:latin typeface="Trebuchet MS"/>
                <a:cs typeface="Trebuchet MS"/>
              </a:rPr>
              <a:t> </a:t>
            </a:r>
            <a:r>
              <a:rPr dirty="0" sz="1200" spc="-20" b="1">
                <a:latin typeface="Trebuchet MS"/>
                <a:cs typeface="Trebuchet MS"/>
              </a:rPr>
              <a:t>Typing: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Node.js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supports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loose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typing,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means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don’t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need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specify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what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type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information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stored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  variable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advance.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We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use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var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keyword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Node.js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declare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any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type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variable.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Examples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given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below: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25">
                <a:latin typeface="Trebuchet MS"/>
                <a:cs typeface="Trebuchet MS"/>
              </a:rPr>
              <a:t>//Variable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store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number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data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type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var </a:t>
            </a:r>
            <a:r>
              <a:rPr dirty="0" sz="1200">
                <a:latin typeface="Trebuchet MS"/>
                <a:cs typeface="Trebuchet MS"/>
              </a:rPr>
              <a:t>a =</a:t>
            </a:r>
            <a:r>
              <a:rPr dirty="0" sz="1200" spc="-1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35;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249" y="2463711"/>
            <a:ext cx="15328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latin typeface="Trebuchet MS"/>
                <a:cs typeface="Trebuchet MS"/>
              </a:rPr>
              <a:t>console.log(typeof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-65">
                <a:latin typeface="Trebuchet MS"/>
                <a:cs typeface="Trebuchet MS"/>
              </a:rPr>
              <a:t>a);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249" y="3290481"/>
            <a:ext cx="2268220" cy="1216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Trebuchet MS"/>
                <a:cs typeface="Trebuchet MS"/>
              </a:rPr>
              <a:t>//Variable </a:t>
            </a:r>
            <a:r>
              <a:rPr dirty="0" sz="1200" spc="15">
                <a:latin typeface="Trebuchet MS"/>
                <a:cs typeface="Trebuchet MS"/>
              </a:rPr>
              <a:t>store </a:t>
            </a:r>
            <a:r>
              <a:rPr dirty="0" sz="1200" spc="20">
                <a:latin typeface="Trebuchet MS"/>
                <a:cs typeface="Trebuchet MS"/>
              </a:rPr>
              <a:t>string </a:t>
            </a:r>
            <a:r>
              <a:rPr dirty="0" sz="1200" spc="5">
                <a:latin typeface="Trebuchet MS"/>
                <a:cs typeface="Trebuchet MS"/>
              </a:rPr>
              <a:t>data</a:t>
            </a:r>
            <a:r>
              <a:rPr dirty="0" sz="1200" spc="-2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type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a =</a:t>
            </a:r>
            <a:r>
              <a:rPr dirty="0" sz="1200" spc="-1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"GeeksforGeeks";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10">
                <a:latin typeface="Trebuchet MS"/>
                <a:cs typeface="Trebuchet MS"/>
              </a:rPr>
              <a:t>console.log(typeof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-65">
                <a:latin typeface="Trebuchet MS"/>
                <a:cs typeface="Trebuchet MS"/>
              </a:rPr>
              <a:t>a);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604430"/>
            <a:ext cx="2422525" cy="8839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Trebuchet MS"/>
                <a:cs typeface="Trebuchet MS"/>
              </a:rPr>
              <a:t>//Variable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store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Boolean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data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type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200">
                <a:latin typeface="Trebuchet MS"/>
                <a:cs typeface="Trebuchet MS"/>
              </a:rPr>
              <a:t>a =</a:t>
            </a:r>
            <a:r>
              <a:rPr dirty="0" sz="1200" spc="11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true;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console.log(typeof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65">
                <a:latin typeface="Trebuchet MS"/>
                <a:cs typeface="Trebuchet MS"/>
              </a:rPr>
              <a:t>a);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49" y="2067471"/>
            <a:ext cx="3266440" cy="8839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Trebuchet MS"/>
                <a:cs typeface="Trebuchet MS"/>
              </a:rPr>
              <a:t>//Variable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store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undeﬁned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(no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value)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type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200">
                <a:latin typeface="Trebuchet MS"/>
                <a:cs typeface="Trebuchet MS"/>
              </a:rPr>
              <a:t>a =</a:t>
            </a:r>
            <a:r>
              <a:rPr dirty="0" sz="1200" spc="1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undeﬁned;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console.log(typeof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65">
                <a:latin typeface="Trebuchet MS"/>
                <a:cs typeface="Trebuchet MS"/>
              </a:rPr>
              <a:t>a);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238671"/>
            <a:ext cx="5937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0" b="1">
                <a:latin typeface="Trebuchet MS"/>
                <a:cs typeface="Trebuchet MS"/>
              </a:rPr>
              <a:t>Ou</a:t>
            </a:r>
            <a:r>
              <a:rPr dirty="0" sz="1200" spc="25" b="1">
                <a:latin typeface="Trebuchet MS"/>
                <a:cs typeface="Trebuchet MS"/>
              </a:rPr>
              <a:t>t</a:t>
            </a:r>
            <a:r>
              <a:rPr dirty="0" sz="1200" spc="20" b="1">
                <a:latin typeface="Trebuchet MS"/>
                <a:cs typeface="Trebuchet MS"/>
              </a:rPr>
              <a:t>p</a:t>
            </a:r>
            <a:r>
              <a:rPr dirty="0" sz="1200" spc="10" b="1">
                <a:latin typeface="Trebuchet MS"/>
                <a:cs typeface="Trebuchet MS"/>
              </a:rPr>
              <a:t>u</a:t>
            </a:r>
            <a:r>
              <a:rPr dirty="0" sz="1200" spc="15" b="1">
                <a:latin typeface="Trebuchet MS"/>
                <a:cs typeface="Trebuchet MS"/>
              </a:rPr>
              <a:t>t</a:t>
            </a:r>
            <a:r>
              <a:rPr dirty="0" sz="120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094" y="970191"/>
            <a:ext cx="882015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1925" indent="-14986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62560" algn="l"/>
              </a:tabLst>
            </a:pPr>
            <a:r>
              <a:rPr dirty="0" sz="1200" spc="25">
                <a:latin typeface="Trebuchet MS"/>
                <a:cs typeface="Trebuchet MS"/>
              </a:rPr>
              <a:t>number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1200">
              <a:latin typeface="Trebuchet MS"/>
              <a:cs typeface="Trebuchet MS"/>
            </a:endParaRPr>
          </a:p>
          <a:p>
            <a:pPr marL="161925" indent="-149860">
              <a:lnSpc>
                <a:spcPct val="100000"/>
              </a:lnSpc>
              <a:buFont typeface="Arial"/>
              <a:buChar char="•"/>
              <a:tabLst>
                <a:tab pos="162560" algn="l"/>
              </a:tabLst>
            </a:pPr>
            <a:r>
              <a:rPr dirty="0" sz="1200" spc="35">
                <a:latin typeface="Trebuchet MS"/>
                <a:cs typeface="Trebuchet MS"/>
              </a:rPr>
              <a:t>string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1200">
              <a:latin typeface="Trebuchet MS"/>
              <a:cs typeface="Trebuchet MS"/>
            </a:endParaRPr>
          </a:p>
          <a:p>
            <a:pPr marL="161925" indent="-149860">
              <a:lnSpc>
                <a:spcPct val="100000"/>
              </a:lnSpc>
              <a:buFont typeface="Arial"/>
              <a:buChar char="•"/>
              <a:tabLst>
                <a:tab pos="162560" algn="l"/>
              </a:tabLst>
            </a:pPr>
            <a:r>
              <a:rPr dirty="0" sz="1200" spc="15">
                <a:latin typeface="Trebuchet MS"/>
                <a:cs typeface="Trebuchet MS"/>
              </a:rPr>
              <a:t>boolean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1200">
              <a:latin typeface="Trebuchet MS"/>
              <a:cs typeface="Trebuchet MS"/>
            </a:endParaRPr>
          </a:p>
          <a:p>
            <a:pPr marL="161925" indent="-14986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62560" algn="l"/>
              </a:tabLst>
            </a:pPr>
            <a:r>
              <a:rPr dirty="0" sz="1200" spc="40">
                <a:latin typeface="Trebuchet MS"/>
                <a:cs typeface="Trebuchet MS"/>
              </a:rPr>
              <a:t>un</a:t>
            </a:r>
            <a:r>
              <a:rPr dirty="0" sz="1200" spc="35">
                <a:latin typeface="Trebuchet MS"/>
                <a:cs typeface="Trebuchet MS"/>
              </a:rPr>
              <a:t>d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35">
                <a:latin typeface="Trebuchet MS"/>
                <a:cs typeface="Trebuchet MS"/>
              </a:rPr>
              <a:t>ﬁ</a:t>
            </a:r>
            <a:r>
              <a:rPr dirty="0" sz="1200" spc="40">
                <a:latin typeface="Trebuchet MS"/>
                <a:cs typeface="Trebuchet MS"/>
              </a:rPr>
              <a:t>n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>
                <a:latin typeface="Trebuchet MS"/>
                <a:cs typeface="Trebuchet MS"/>
              </a:rPr>
              <a:t>d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" name="object 6"/>
            <p:cNvSpPr/>
            <p:nvPr/>
          </p:nvSpPr>
          <p:spPr>
            <a:xfrm>
              <a:off x="0" y="643127"/>
              <a:ext cx="3761104" cy="0"/>
            </a:xfrm>
            <a:custGeom>
              <a:avLst/>
              <a:gdLst/>
              <a:ahLst/>
              <a:cxnLst/>
              <a:rect l="l" t="t" r="r" b="b"/>
              <a:pathLst>
                <a:path w="3761104" h="0">
                  <a:moveTo>
                    <a:pt x="0" y="0"/>
                  </a:moveTo>
                  <a:lnTo>
                    <a:pt x="3761003" y="0"/>
                  </a:lnTo>
                </a:path>
              </a:pathLst>
            </a:custGeom>
            <a:ln w="9525">
              <a:solidFill>
                <a:srgbClr val="8123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9" y="238671"/>
            <a:ext cx="8082280" cy="2887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5" b="1">
                <a:latin typeface="Trebuchet MS"/>
                <a:cs typeface="Trebuchet MS"/>
              </a:rPr>
              <a:t>Objects </a:t>
            </a:r>
            <a:r>
              <a:rPr dirty="0" sz="1200" b="1">
                <a:latin typeface="Trebuchet MS"/>
                <a:cs typeface="Trebuchet MS"/>
              </a:rPr>
              <a:t>&amp; </a:t>
            </a:r>
            <a:r>
              <a:rPr dirty="0" sz="1200" spc="-10" b="1">
                <a:latin typeface="Trebuchet MS"/>
                <a:cs typeface="Trebuchet MS"/>
              </a:rPr>
              <a:t>Functions: </a:t>
            </a:r>
            <a:r>
              <a:rPr dirty="0" sz="1200">
                <a:latin typeface="Trebuchet MS"/>
                <a:cs typeface="Trebuchet MS"/>
              </a:rPr>
              <a:t>Node.js </a:t>
            </a:r>
            <a:r>
              <a:rPr dirty="0" sz="1200" spc="10">
                <a:latin typeface="Trebuchet MS"/>
                <a:cs typeface="Trebuchet MS"/>
              </a:rPr>
              <a:t>objects </a:t>
            </a:r>
            <a:r>
              <a:rPr dirty="0" sz="1200" spc="5">
                <a:latin typeface="Trebuchet MS"/>
                <a:cs typeface="Trebuchet MS"/>
              </a:rPr>
              <a:t>are </a:t>
            </a:r>
            <a:r>
              <a:rPr dirty="0" sz="1200" spc="40">
                <a:latin typeface="Trebuchet MS"/>
                <a:cs typeface="Trebuchet MS"/>
              </a:rPr>
              <a:t>same </a:t>
            </a:r>
            <a:r>
              <a:rPr dirty="0" sz="1200" spc="35">
                <a:latin typeface="Trebuchet MS"/>
                <a:cs typeface="Trebuchet MS"/>
              </a:rPr>
              <a:t>as </a:t>
            </a:r>
            <a:r>
              <a:rPr dirty="0" sz="1200" spc="10">
                <a:latin typeface="Trebuchet MS"/>
                <a:cs typeface="Trebuchet MS"/>
              </a:rPr>
              <a:t>JavaScript objects </a:t>
            </a:r>
            <a:r>
              <a:rPr dirty="0" sz="1200" spc="-75">
                <a:latin typeface="Trebuchet MS"/>
                <a:cs typeface="Trebuchet MS"/>
              </a:rPr>
              <a:t>i.e. </a:t>
            </a:r>
            <a:r>
              <a:rPr dirty="0" sz="1200" spc="10">
                <a:latin typeface="Trebuchet MS"/>
                <a:cs typeface="Trebuchet MS"/>
              </a:rPr>
              <a:t>the objects </a:t>
            </a:r>
            <a:r>
              <a:rPr dirty="0" sz="1200" spc="5">
                <a:latin typeface="Trebuchet MS"/>
                <a:cs typeface="Trebuchet MS"/>
              </a:rPr>
              <a:t>are similar </a:t>
            </a:r>
            <a:r>
              <a:rPr dirty="0" sz="1200">
                <a:latin typeface="Trebuchet MS"/>
                <a:cs typeface="Trebuchet MS"/>
              </a:rPr>
              <a:t>to variable </a:t>
            </a:r>
            <a:r>
              <a:rPr dirty="0" sz="1200" spc="25">
                <a:latin typeface="Trebuchet MS"/>
                <a:cs typeface="Trebuchet MS"/>
              </a:rPr>
              <a:t>and </a:t>
            </a:r>
            <a:r>
              <a:rPr dirty="0" sz="1200" spc="-20">
                <a:latin typeface="Trebuchet MS"/>
                <a:cs typeface="Trebuchet MS"/>
              </a:rPr>
              <a:t>it  </a:t>
            </a:r>
            <a:r>
              <a:rPr dirty="0" sz="1200" spc="20">
                <a:latin typeface="Trebuchet MS"/>
                <a:cs typeface="Trebuchet MS"/>
              </a:rPr>
              <a:t>contains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many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values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written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name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:</a:t>
            </a:r>
            <a:r>
              <a:rPr dirty="0" sz="1200" spc="-25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value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pairs.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Name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value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separated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colon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every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pair  </a:t>
            </a:r>
            <a:r>
              <a:rPr dirty="0" sz="1200" spc="20">
                <a:latin typeface="Trebuchet MS"/>
                <a:cs typeface="Trebuchet MS"/>
              </a:rPr>
              <a:t>is </a:t>
            </a:r>
            <a:r>
              <a:rPr dirty="0" sz="1200" spc="15">
                <a:latin typeface="Trebuchet MS"/>
                <a:cs typeface="Trebuchet MS"/>
              </a:rPr>
              <a:t>separated by</a:t>
            </a:r>
            <a:r>
              <a:rPr dirty="0" sz="1200" spc="-2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comma.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latin typeface="Trebuchet MS"/>
                <a:cs typeface="Trebuchet MS"/>
              </a:rPr>
              <a:t>Example: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1200" spc="5">
                <a:latin typeface="Trebuchet MS"/>
                <a:cs typeface="Trebuchet MS"/>
              </a:rPr>
              <a:t>var </a:t>
            </a:r>
            <a:r>
              <a:rPr dirty="0" sz="1200" spc="25">
                <a:latin typeface="Trebuchet MS"/>
                <a:cs typeface="Trebuchet MS"/>
              </a:rPr>
              <a:t>company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2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  <a:spcBef>
                <a:spcPts val="5"/>
              </a:spcBef>
            </a:pPr>
            <a:r>
              <a:rPr dirty="0" sz="1200" spc="10">
                <a:latin typeface="Trebuchet MS"/>
                <a:cs typeface="Trebuchet MS"/>
              </a:rPr>
              <a:t>Name: </a:t>
            </a:r>
            <a:r>
              <a:rPr dirty="0" sz="1200" spc="50">
                <a:latin typeface="Trebuchet MS"/>
                <a:cs typeface="Trebuchet MS"/>
              </a:rPr>
              <a:t>"Sunstone</a:t>
            </a:r>
            <a:r>
              <a:rPr dirty="0" sz="1200" spc="-1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Eduversity",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</a:pPr>
            <a:r>
              <a:rPr dirty="0" sz="1200" spc="30">
                <a:latin typeface="Trebuchet MS"/>
                <a:cs typeface="Trebuchet MS"/>
              </a:rPr>
              <a:t>Address:</a:t>
            </a:r>
            <a:r>
              <a:rPr dirty="0" sz="1200" spc="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"Gurugram",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  <a:spcBef>
                <a:spcPts val="5"/>
              </a:spcBef>
            </a:pPr>
            <a:r>
              <a:rPr dirty="0" sz="1200" spc="10">
                <a:latin typeface="Trebuchet MS"/>
                <a:cs typeface="Trebuchet MS"/>
              </a:rPr>
              <a:t>Contact:</a:t>
            </a:r>
            <a:r>
              <a:rPr dirty="0" sz="1200" spc="-21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"+919876543210",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249" y="3585374"/>
            <a:ext cx="2737485" cy="772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002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rebuchet MS"/>
                <a:cs typeface="Trebuchet MS"/>
              </a:rPr>
              <a:t>Email:</a:t>
            </a:r>
            <a:r>
              <a:rPr dirty="0" sz="1200" spc="-2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"</a:t>
            </a:r>
            <a:r>
              <a:rPr dirty="0" u="sng" sz="1200" spc="15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4"/>
              </a:rPr>
              <a:t>abc@sunstoneeduversity.org</a:t>
            </a:r>
            <a:r>
              <a:rPr dirty="0" sz="1200" spc="15">
                <a:latin typeface="Trebuchet MS"/>
                <a:cs typeface="Trebuchet MS"/>
              </a:rPr>
              <a:t>"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95">
                <a:latin typeface="Trebuchet MS"/>
                <a:cs typeface="Trebuchet MS"/>
              </a:rPr>
              <a:t>};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238671"/>
            <a:ext cx="40703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rebuchet MS"/>
                <a:cs typeface="Trebuchet MS"/>
              </a:rPr>
              <a:t>//Display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-5">
                <a:latin typeface="Trebuchet MS"/>
                <a:cs typeface="Trebuchet MS"/>
              </a:rPr>
              <a:t>object</a:t>
            </a:r>
            <a:r>
              <a:rPr dirty="0" sz="1200" spc="-2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information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console.log("Information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variable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company:",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company);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49" y="1335951"/>
            <a:ext cx="40760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rebuchet MS"/>
                <a:cs typeface="Trebuchet MS"/>
              </a:rPr>
              <a:t>//Display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15">
                <a:latin typeface="Trebuchet MS"/>
                <a:cs typeface="Trebuchet MS"/>
              </a:rPr>
              <a:t>type</a:t>
            </a:r>
            <a:r>
              <a:rPr dirty="0" sz="1200" spc="-2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of variable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console.log("Type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variable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company:",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typeof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company);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9209" y="403161"/>
            <a:ext cx="1082040" cy="2393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solidFill>
                  <a:srgbClr val="213668"/>
                </a:solidFill>
              </a:rPr>
              <a:t>Partner</a:t>
            </a:r>
            <a:r>
              <a:rPr dirty="0" sz="1400" spc="-175">
                <a:solidFill>
                  <a:srgbClr val="213668"/>
                </a:solidFill>
              </a:rPr>
              <a:t> </a:t>
            </a:r>
            <a:r>
              <a:rPr dirty="0" sz="1400" spc="70">
                <a:solidFill>
                  <a:srgbClr val="213668"/>
                </a:solidFill>
              </a:rPr>
              <a:t>APIs</a:t>
            </a:r>
            <a:endParaRPr sz="1400"/>
          </a:p>
        </p:txBody>
      </p:sp>
      <p:grpSp>
        <p:nvGrpSpPr>
          <p:cNvPr id="4" name="object 4"/>
          <p:cNvGrpSpPr/>
          <p:nvPr/>
        </p:nvGrpSpPr>
        <p:grpSpPr>
          <a:xfrm>
            <a:off x="-11937" y="128270"/>
            <a:ext cx="648970" cy="2874010"/>
            <a:chOff x="-11937" y="128270"/>
            <a:chExt cx="648970" cy="2874010"/>
          </a:xfrm>
        </p:grpSpPr>
        <p:sp>
          <p:nvSpPr>
            <p:cNvPr id="5" name="object 5"/>
            <p:cNvSpPr/>
            <p:nvPr/>
          </p:nvSpPr>
          <p:spPr>
            <a:xfrm>
              <a:off x="461771" y="362711"/>
              <a:ext cx="175260" cy="375285"/>
            </a:xfrm>
            <a:custGeom>
              <a:avLst/>
              <a:gdLst/>
              <a:ahLst/>
              <a:cxnLst/>
              <a:rect l="l" t="t" r="r" b="b"/>
              <a:pathLst>
                <a:path w="175259" h="375284">
                  <a:moveTo>
                    <a:pt x="175259" y="0"/>
                  </a:moveTo>
                  <a:lnTo>
                    <a:pt x="0" y="0"/>
                  </a:lnTo>
                  <a:lnTo>
                    <a:pt x="0" y="374802"/>
                  </a:lnTo>
                  <a:lnTo>
                    <a:pt x="175259" y="374802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0163" y="454152"/>
              <a:ext cx="0" cy="1804670"/>
            </a:xfrm>
            <a:custGeom>
              <a:avLst/>
              <a:gdLst/>
              <a:ahLst/>
              <a:cxnLst/>
              <a:rect l="l" t="t" r="r" b="b"/>
              <a:pathLst>
                <a:path w="0" h="1804670">
                  <a:moveTo>
                    <a:pt x="0" y="0"/>
                  </a:moveTo>
                  <a:lnTo>
                    <a:pt x="0" y="1804047"/>
                  </a:lnTo>
                </a:path>
              </a:pathLst>
            </a:custGeom>
            <a:ln w="9525">
              <a:solidFill>
                <a:srgbClr val="2136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140220"/>
              <a:ext cx="224154" cy="494030"/>
            </a:xfrm>
            <a:custGeom>
              <a:avLst/>
              <a:gdLst/>
              <a:ahLst/>
              <a:cxnLst/>
              <a:rect l="l" t="t" r="r" b="b"/>
              <a:pathLst>
                <a:path w="224154" h="494030">
                  <a:moveTo>
                    <a:pt x="223812" y="0"/>
                  </a:moveTo>
                  <a:lnTo>
                    <a:pt x="0" y="0"/>
                  </a:lnTo>
                  <a:lnTo>
                    <a:pt x="0" y="493623"/>
                  </a:lnTo>
                  <a:lnTo>
                    <a:pt x="223812" y="493623"/>
                  </a:lnTo>
                  <a:lnTo>
                    <a:pt x="2238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62" y="140970"/>
              <a:ext cx="224154" cy="494030"/>
            </a:xfrm>
            <a:custGeom>
              <a:avLst/>
              <a:gdLst/>
              <a:ahLst/>
              <a:cxnLst/>
              <a:rect l="l" t="t" r="r" b="b"/>
              <a:pathLst>
                <a:path w="224154" h="494030">
                  <a:moveTo>
                    <a:pt x="0" y="0"/>
                  </a:moveTo>
                  <a:lnTo>
                    <a:pt x="223812" y="0"/>
                  </a:lnTo>
                  <a:lnTo>
                    <a:pt x="223812" y="493636"/>
                  </a:lnTo>
                  <a:lnTo>
                    <a:pt x="0" y="4936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1771" y="2628899"/>
              <a:ext cx="175260" cy="373380"/>
            </a:xfrm>
            <a:custGeom>
              <a:avLst/>
              <a:gdLst/>
              <a:ahLst/>
              <a:cxnLst/>
              <a:rect l="l" t="t" r="r" b="b"/>
              <a:pathLst>
                <a:path w="175259" h="373380">
                  <a:moveTo>
                    <a:pt x="175259" y="0"/>
                  </a:moveTo>
                  <a:lnTo>
                    <a:pt x="0" y="0"/>
                  </a:lnTo>
                  <a:lnTo>
                    <a:pt x="0" y="373278"/>
                  </a:lnTo>
                  <a:lnTo>
                    <a:pt x="175259" y="373278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819409" y="831189"/>
            <a:ext cx="7609205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3500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latin typeface="Trebuchet MS"/>
                <a:cs typeface="Trebuchet MS"/>
              </a:rPr>
              <a:t>Partner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APIs</a:t>
            </a:r>
            <a:r>
              <a:rPr dirty="0" sz="1200" spc="2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used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software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integration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between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two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parties.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These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also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openly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promoted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  </a:t>
            </a:r>
            <a:r>
              <a:rPr dirty="0" sz="1200" spc="30">
                <a:latin typeface="Trebuchet MS"/>
                <a:cs typeface="Trebuchet MS"/>
              </a:rPr>
              <a:t>shared </a:t>
            </a:r>
            <a:r>
              <a:rPr dirty="0" sz="1200">
                <a:latin typeface="Trebuchet MS"/>
                <a:cs typeface="Trebuchet MS"/>
              </a:rPr>
              <a:t>with </a:t>
            </a:r>
            <a:r>
              <a:rPr dirty="0" sz="1200" spc="25">
                <a:latin typeface="Trebuchet MS"/>
                <a:cs typeface="Trebuchet MS"/>
              </a:rPr>
              <a:t>those </a:t>
            </a:r>
            <a:r>
              <a:rPr dirty="0" sz="1200" spc="45">
                <a:latin typeface="Trebuchet MS"/>
                <a:cs typeface="Trebuchet MS"/>
              </a:rPr>
              <a:t>business </a:t>
            </a:r>
            <a:r>
              <a:rPr dirty="0" sz="1200" spc="15">
                <a:latin typeface="Trebuchet MS"/>
                <a:cs typeface="Trebuchet MS"/>
              </a:rPr>
              <a:t>partners </a:t>
            </a:r>
            <a:r>
              <a:rPr dirty="0" sz="1200">
                <a:latin typeface="Trebuchet MS"/>
                <a:cs typeface="Trebuchet MS"/>
              </a:rPr>
              <a:t>that </a:t>
            </a:r>
            <a:r>
              <a:rPr dirty="0" sz="1200" spc="10">
                <a:latin typeface="Trebuchet MS"/>
                <a:cs typeface="Trebuchet MS"/>
              </a:rPr>
              <a:t>have </a:t>
            </a:r>
            <a:r>
              <a:rPr dirty="0" sz="1200" spc="35">
                <a:latin typeface="Trebuchet MS"/>
                <a:cs typeface="Trebuchet MS"/>
              </a:rPr>
              <a:t>signed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20">
                <a:latin typeface="Trebuchet MS"/>
                <a:cs typeface="Trebuchet MS"/>
              </a:rPr>
              <a:t>agreement </a:t>
            </a:r>
            <a:r>
              <a:rPr dirty="0" sz="1200">
                <a:latin typeface="Trebuchet MS"/>
                <a:cs typeface="Trebuchet MS"/>
              </a:rPr>
              <a:t>with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-25">
                <a:latin typeface="Trebuchet MS"/>
                <a:cs typeface="Trebuchet MS"/>
              </a:rPr>
              <a:t>publisher. </a:t>
            </a:r>
            <a:r>
              <a:rPr dirty="0" sz="1200">
                <a:latin typeface="Trebuchet MS"/>
                <a:cs typeface="Trebuchet MS"/>
              </a:rPr>
              <a:t>A </a:t>
            </a:r>
            <a:r>
              <a:rPr dirty="0" sz="1200" spc="30">
                <a:latin typeface="Trebuchet MS"/>
                <a:cs typeface="Trebuchet MS"/>
              </a:rPr>
              <a:t>company </a:t>
            </a:r>
            <a:r>
              <a:rPr dirty="0" sz="1200" spc="40">
                <a:latin typeface="Trebuchet MS"/>
                <a:cs typeface="Trebuchet MS"/>
              </a:rPr>
              <a:t>can  </a:t>
            </a:r>
            <a:r>
              <a:rPr dirty="0" sz="1200" spc="20">
                <a:latin typeface="Trebuchet MS"/>
                <a:cs typeface="Trebuchet MS"/>
              </a:rPr>
              <a:t>beneﬁt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from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extra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revenue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streams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granting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its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partners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capability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beneﬁts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access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data.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Meanwhile,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they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also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monitor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how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exposed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digital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assets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used.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Furthermore,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also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ensure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if 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15">
                <a:latin typeface="Trebuchet MS"/>
                <a:cs typeface="Trebuchet MS"/>
              </a:rPr>
              <a:t>3rd-party </a:t>
            </a:r>
            <a:r>
              <a:rPr dirty="0" sz="1200" spc="25">
                <a:latin typeface="Trebuchet MS"/>
                <a:cs typeface="Trebuchet MS"/>
              </a:rPr>
              <a:t>solutions </a:t>
            </a:r>
            <a:r>
              <a:rPr dirty="0" sz="1200" spc="15">
                <a:latin typeface="Trebuchet MS"/>
                <a:cs typeface="Trebuchet MS"/>
              </a:rPr>
              <a:t>which </a:t>
            </a:r>
            <a:r>
              <a:rPr dirty="0" sz="1200" spc="35">
                <a:latin typeface="Trebuchet MS"/>
                <a:cs typeface="Trebuchet MS"/>
              </a:rPr>
              <a:t>use </a:t>
            </a:r>
            <a:r>
              <a:rPr dirty="0" sz="1200">
                <a:latin typeface="Trebuchet MS"/>
                <a:cs typeface="Trebuchet MS"/>
              </a:rPr>
              <a:t>their </a:t>
            </a:r>
            <a:r>
              <a:rPr dirty="0" sz="1200" spc="70">
                <a:latin typeface="Trebuchet MS"/>
                <a:cs typeface="Trebuchet MS"/>
              </a:rPr>
              <a:t>APIs </a:t>
            </a:r>
            <a:r>
              <a:rPr dirty="0" sz="1200" spc="10">
                <a:latin typeface="Trebuchet MS"/>
                <a:cs typeface="Trebuchet MS"/>
              </a:rPr>
              <a:t>offer </a:t>
            </a:r>
            <a:r>
              <a:rPr dirty="0" sz="1200" spc="15">
                <a:latin typeface="Trebuchet MS"/>
                <a:cs typeface="Trebuchet MS"/>
              </a:rPr>
              <a:t>decent </a:t>
            </a:r>
            <a:r>
              <a:rPr dirty="0" sz="1200" spc="25">
                <a:latin typeface="Trebuchet MS"/>
                <a:cs typeface="Trebuchet MS"/>
              </a:rPr>
              <a:t>user </a:t>
            </a:r>
            <a:r>
              <a:rPr dirty="0" sz="1200" spc="10">
                <a:latin typeface="Trebuchet MS"/>
                <a:cs typeface="Trebuchet MS"/>
              </a:rPr>
              <a:t>experience </a:t>
            </a:r>
            <a:r>
              <a:rPr dirty="0" sz="1200" spc="5">
                <a:latin typeface="Trebuchet MS"/>
                <a:cs typeface="Trebuchet MS"/>
              </a:rPr>
              <a:t>or </a:t>
            </a:r>
            <a:r>
              <a:rPr dirty="0" sz="1200" spc="-30">
                <a:latin typeface="Trebuchet MS"/>
                <a:cs typeface="Trebuchet MS"/>
              </a:rPr>
              <a:t>not. </a:t>
            </a:r>
            <a:r>
              <a:rPr dirty="0" sz="1200" spc="15">
                <a:latin typeface="Trebuchet MS"/>
                <a:cs typeface="Trebuchet MS"/>
              </a:rPr>
              <a:t>They </a:t>
            </a:r>
            <a:r>
              <a:rPr dirty="0" sz="1200" spc="25">
                <a:latin typeface="Trebuchet MS"/>
                <a:cs typeface="Trebuchet MS"/>
              </a:rPr>
              <a:t>also </a:t>
            </a:r>
            <a:r>
              <a:rPr dirty="0" sz="1200" spc="30">
                <a:latin typeface="Trebuchet MS"/>
                <a:cs typeface="Trebuchet MS"/>
              </a:rPr>
              <a:t>ensure </a:t>
            </a:r>
            <a:r>
              <a:rPr dirty="0" sz="1200" spc="-5">
                <a:latin typeface="Trebuchet MS"/>
                <a:cs typeface="Trebuchet MS"/>
              </a:rPr>
              <a:t>if </a:t>
            </a:r>
            <a:r>
              <a:rPr dirty="0" sz="1200" spc="15">
                <a:latin typeface="Trebuchet MS"/>
                <a:cs typeface="Trebuchet MS"/>
              </a:rPr>
              <a:t>they  </a:t>
            </a:r>
            <a:r>
              <a:rPr dirty="0" sz="1200">
                <a:latin typeface="Trebuchet MS"/>
                <a:cs typeface="Trebuchet MS"/>
              </a:rPr>
              <a:t>maintain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corporate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identity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their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apps.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9208" y="2668460"/>
            <a:ext cx="7609205" cy="1014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30" b="1">
                <a:solidFill>
                  <a:srgbClr val="213668"/>
                </a:solidFill>
                <a:latin typeface="Trebuchet MS"/>
                <a:cs typeface="Trebuchet MS"/>
              </a:rPr>
              <a:t>Composite</a:t>
            </a:r>
            <a:r>
              <a:rPr dirty="0" sz="1400" spc="-240" b="1">
                <a:solidFill>
                  <a:srgbClr val="213668"/>
                </a:solidFill>
                <a:latin typeface="Trebuchet MS"/>
                <a:cs typeface="Trebuchet MS"/>
              </a:rPr>
              <a:t> </a:t>
            </a:r>
            <a:r>
              <a:rPr dirty="0" sz="1400" spc="55" b="1">
                <a:solidFill>
                  <a:srgbClr val="213668"/>
                </a:solidFill>
                <a:latin typeface="Trebuchet MS"/>
                <a:cs typeface="Trebuchet MS"/>
              </a:rPr>
              <a:t>API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rebuchet MS"/>
              <a:cs typeface="Trebuchet MS"/>
            </a:endParaRPr>
          </a:p>
          <a:p>
            <a:pPr marL="121920" marR="5080">
              <a:lnSpc>
                <a:spcPct val="100000"/>
              </a:lnSpc>
            </a:pPr>
            <a:r>
              <a:rPr dirty="0" sz="1200" spc="25">
                <a:latin typeface="Trebuchet MS"/>
                <a:cs typeface="Trebuchet MS"/>
              </a:rPr>
              <a:t>Composite </a:t>
            </a:r>
            <a:r>
              <a:rPr dirty="0" sz="1200" spc="70">
                <a:latin typeface="Trebuchet MS"/>
                <a:cs typeface="Trebuchet MS"/>
              </a:rPr>
              <a:t>APIs </a:t>
            </a:r>
            <a:r>
              <a:rPr dirty="0" sz="1200" spc="5">
                <a:latin typeface="Trebuchet MS"/>
                <a:cs typeface="Trebuchet MS"/>
              </a:rPr>
              <a:t>are </a:t>
            </a:r>
            <a:r>
              <a:rPr dirty="0" sz="1200" spc="25">
                <a:latin typeface="Trebuchet MS"/>
                <a:cs typeface="Trebuchet MS"/>
              </a:rPr>
              <a:t>known </a:t>
            </a:r>
            <a:r>
              <a:rPr dirty="0" sz="1200" spc="5">
                <a:latin typeface="Trebuchet MS"/>
                <a:cs typeface="Trebuchet MS"/>
              </a:rPr>
              <a:t>for </a:t>
            </a:r>
            <a:r>
              <a:rPr dirty="0" sz="1200" spc="25">
                <a:latin typeface="Trebuchet MS"/>
                <a:cs typeface="Trebuchet MS"/>
              </a:rPr>
              <a:t>combining </a:t>
            </a:r>
            <a:r>
              <a:rPr dirty="0" sz="1200">
                <a:latin typeface="Trebuchet MS"/>
                <a:cs typeface="Trebuchet MS"/>
              </a:rPr>
              <a:t>different </a:t>
            </a:r>
            <a:r>
              <a:rPr dirty="0" sz="1200" spc="15">
                <a:latin typeface="Trebuchet MS"/>
                <a:cs typeface="Trebuchet MS"/>
              </a:rPr>
              <a:t>service </a:t>
            </a:r>
            <a:r>
              <a:rPr dirty="0" sz="1200" spc="25">
                <a:latin typeface="Trebuchet MS"/>
                <a:cs typeface="Trebuchet MS"/>
              </a:rPr>
              <a:t>and </a:t>
            </a:r>
            <a:r>
              <a:rPr dirty="0" sz="1200" spc="10">
                <a:latin typeface="Trebuchet MS"/>
                <a:cs typeface="Trebuchet MS"/>
              </a:rPr>
              <a:t>data </a:t>
            </a:r>
            <a:r>
              <a:rPr dirty="0" sz="1200" spc="25">
                <a:latin typeface="Trebuchet MS"/>
                <a:cs typeface="Trebuchet MS"/>
              </a:rPr>
              <a:t>APIs. </a:t>
            </a:r>
            <a:r>
              <a:rPr dirty="0" sz="1200" spc="15">
                <a:latin typeface="Trebuchet MS"/>
                <a:cs typeface="Trebuchet MS"/>
              </a:rPr>
              <a:t>They </a:t>
            </a:r>
            <a:r>
              <a:rPr dirty="0" sz="1200" spc="5">
                <a:latin typeface="Trebuchet MS"/>
                <a:cs typeface="Trebuchet MS"/>
              </a:rPr>
              <a:t>are </a:t>
            </a:r>
            <a:r>
              <a:rPr dirty="0" sz="1200" spc="25">
                <a:latin typeface="Trebuchet MS"/>
                <a:cs typeface="Trebuchet MS"/>
              </a:rPr>
              <a:t>made </a:t>
            </a:r>
            <a:r>
              <a:rPr dirty="0" sz="1200" spc="15">
                <a:latin typeface="Trebuchet MS"/>
                <a:cs typeface="Trebuchet MS"/>
              </a:rPr>
              <a:t>by </a:t>
            </a:r>
            <a:r>
              <a:rPr dirty="0" sz="1200" spc="25">
                <a:latin typeface="Trebuchet MS"/>
                <a:cs typeface="Trebuchet MS"/>
              </a:rPr>
              <a:t>combining  existing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25">
                <a:latin typeface="Trebuchet MS"/>
                <a:cs typeface="Trebuchet MS"/>
              </a:rPr>
              <a:t> functions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perform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many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tasks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single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call.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boosts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execution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speed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along 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enhancing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performance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listeners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web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interfaces.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3" name="object 13"/>
            <p:cNvSpPr/>
            <p:nvPr/>
          </p:nvSpPr>
          <p:spPr>
            <a:xfrm>
              <a:off x="550163" y="2718816"/>
              <a:ext cx="0" cy="1909445"/>
            </a:xfrm>
            <a:custGeom>
              <a:avLst/>
              <a:gdLst/>
              <a:ahLst/>
              <a:cxnLst/>
              <a:rect l="l" t="t" r="r" b="b"/>
              <a:pathLst>
                <a:path w="0" h="1909445">
                  <a:moveTo>
                    <a:pt x="0" y="0"/>
                  </a:moveTo>
                  <a:lnTo>
                    <a:pt x="0" y="1909102"/>
                  </a:lnTo>
                </a:path>
              </a:pathLst>
            </a:custGeom>
            <a:ln w="9525">
              <a:solidFill>
                <a:srgbClr val="2136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238671"/>
            <a:ext cx="5816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0" b="1">
                <a:latin typeface="Trebuchet MS"/>
                <a:cs typeface="Trebuchet MS"/>
              </a:rPr>
              <a:t>Ou</a:t>
            </a:r>
            <a:r>
              <a:rPr dirty="0" sz="1200" spc="25" b="1">
                <a:latin typeface="Trebuchet MS"/>
                <a:cs typeface="Trebuchet MS"/>
              </a:rPr>
              <a:t>t</a:t>
            </a:r>
            <a:r>
              <a:rPr dirty="0" sz="1200" spc="20" b="1">
                <a:latin typeface="Trebuchet MS"/>
                <a:cs typeface="Trebuchet MS"/>
              </a:rPr>
              <a:t>p</a:t>
            </a:r>
            <a:r>
              <a:rPr dirty="0" sz="1200" spc="-40" b="1">
                <a:latin typeface="Trebuchet MS"/>
                <a:cs typeface="Trebuchet MS"/>
              </a:rPr>
              <a:t>u</a:t>
            </a:r>
            <a:r>
              <a:rPr dirty="0" sz="1200" spc="-35" b="1">
                <a:latin typeface="Trebuchet MS"/>
                <a:cs typeface="Trebuchet MS"/>
              </a:rPr>
              <a:t>t</a:t>
            </a:r>
            <a:r>
              <a:rPr dirty="0" sz="1200" b="1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49" y="970191"/>
            <a:ext cx="2611755" cy="2402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Trebuchet MS"/>
                <a:cs typeface="Trebuchet MS"/>
              </a:rPr>
              <a:t>Information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of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variable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company:</a:t>
            </a:r>
            <a:r>
              <a:rPr dirty="0" sz="1200" spc="-1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86995">
              <a:lnSpc>
                <a:spcPct val="100000"/>
              </a:lnSpc>
              <a:spcBef>
                <a:spcPts val="994"/>
              </a:spcBef>
            </a:pPr>
            <a:r>
              <a:rPr dirty="0" sz="1200" spc="10">
                <a:latin typeface="Trebuchet MS"/>
                <a:cs typeface="Trebuchet MS"/>
              </a:rPr>
              <a:t>Name: </a:t>
            </a:r>
            <a:r>
              <a:rPr dirty="0" sz="1200" spc="50">
                <a:latin typeface="Trebuchet MS"/>
                <a:cs typeface="Trebuchet MS"/>
              </a:rPr>
              <a:t>'Sunstone</a:t>
            </a:r>
            <a:r>
              <a:rPr dirty="0" sz="1200" spc="-2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Eduversity',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86995">
              <a:lnSpc>
                <a:spcPct val="100000"/>
              </a:lnSpc>
            </a:pPr>
            <a:r>
              <a:rPr dirty="0" sz="1200" spc="30">
                <a:latin typeface="Trebuchet MS"/>
                <a:cs typeface="Trebuchet MS"/>
              </a:rPr>
              <a:t>Address:</a:t>
            </a:r>
            <a:r>
              <a:rPr dirty="0" sz="1200" spc="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Gurugram',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86995">
              <a:lnSpc>
                <a:spcPct val="100000"/>
              </a:lnSpc>
              <a:spcBef>
                <a:spcPts val="5"/>
              </a:spcBef>
            </a:pPr>
            <a:r>
              <a:rPr dirty="0" sz="1200" spc="10">
                <a:latin typeface="Trebuchet MS"/>
                <a:cs typeface="Trebuchet MS"/>
              </a:rPr>
              <a:t>Contact:</a:t>
            </a:r>
            <a:r>
              <a:rPr dirty="0" sz="1200" spc="-21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'+919876543210',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rebuchet MS"/>
              <a:cs typeface="Trebuchet MS"/>
            </a:endParaRPr>
          </a:p>
          <a:p>
            <a:pPr marL="86995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Email:</a:t>
            </a:r>
            <a:r>
              <a:rPr dirty="0" sz="1200" spc="-2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'abc@sunstoneeduversity.org</a:t>
            </a:r>
            <a:r>
              <a:rPr dirty="0" sz="1200" spc="-229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'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30">
                <a:latin typeface="Trebuchet MS"/>
                <a:cs typeface="Trebuchet MS"/>
              </a:rPr>
              <a:t>Type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of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variable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company:</a:t>
            </a:r>
            <a:r>
              <a:rPr dirty="0" sz="1200" spc="-20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object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" name="object 6"/>
            <p:cNvSpPr/>
            <p:nvPr/>
          </p:nvSpPr>
          <p:spPr>
            <a:xfrm>
              <a:off x="0" y="643127"/>
              <a:ext cx="3761104" cy="0"/>
            </a:xfrm>
            <a:custGeom>
              <a:avLst/>
              <a:gdLst/>
              <a:ahLst/>
              <a:cxnLst/>
              <a:rect l="l" t="t" r="r" b="b"/>
              <a:pathLst>
                <a:path w="3761104" h="0">
                  <a:moveTo>
                    <a:pt x="0" y="0"/>
                  </a:moveTo>
                  <a:lnTo>
                    <a:pt x="3761003" y="0"/>
                  </a:lnTo>
                </a:path>
              </a:pathLst>
            </a:custGeom>
            <a:ln w="9525">
              <a:solidFill>
                <a:srgbClr val="8123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9" y="238671"/>
            <a:ext cx="8105775" cy="3273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Trebuchet MS"/>
                <a:cs typeface="Trebuchet MS"/>
              </a:rPr>
              <a:t>Functions: </a:t>
            </a:r>
            <a:r>
              <a:rPr dirty="0" sz="1200">
                <a:latin typeface="Trebuchet MS"/>
                <a:cs typeface="Trebuchet MS"/>
              </a:rPr>
              <a:t>Node.js </a:t>
            </a:r>
            <a:r>
              <a:rPr dirty="0" sz="1200" spc="25">
                <a:latin typeface="Trebuchet MS"/>
                <a:cs typeface="Trebuchet MS"/>
              </a:rPr>
              <a:t>functions </a:t>
            </a:r>
            <a:r>
              <a:rPr dirty="0" sz="1200" spc="5">
                <a:latin typeface="Trebuchet MS"/>
                <a:cs typeface="Trebuchet MS"/>
              </a:rPr>
              <a:t>are </a:t>
            </a:r>
            <a:r>
              <a:rPr dirty="0" sz="1200" spc="30">
                <a:latin typeface="Trebuchet MS"/>
                <a:cs typeface="Trebuchet MS"/>
              </a:rPr>
              <a:t>deﬁned </a:t>
            </a:r>
            <a:r>
              <a:rPr dirty="0" sz="1200" spc="45">
                <a:latin typeface="Trebuchet MS"/>
                <a:cs typeface="Trebuchet MS"/>
              </a:rPr>
              <a:t>using </a:t>
            </a:r>
            <a:r>
              <a:rPr dirty="0" sz="1200" spc="10">
                <a:latin typeface="Trebuchet MS"/>
                <a:cs typeface="Trebuchet MS"/>
              </a:rPr>
              <a:t>function </a:t>
            </a:r>
            <a:r>
              <a:rPr dirty="0" sz="1200" spc="15">
                <a:latin typeface="Trebuchet MS"/>
                <a:cs typeface="Trebuchet MS"/>
              </a:rPr>
              <a:t>keyword then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25">
                <a:latin typeface="Trebuchet MS"/>
                <a:cs typeface="Trebuchet MS"/>
              </a:rPr>
              <a:t>name </a:t>
            </a:r>
            <a:r>
              <a:rPr dirty="0" sz="1200" spc="10">
                <a:latin typeface="Trebuchet MS"/>
                <a:cs typeface="Trebuchet MS"/>
              </a:rPr>
              <a:t>of the function </a:t>
            </a:r>
            <a:r>
              <a:rPr dirty="0" sz="1200" spc="25">
                <a:latin typeface="Trebuchet MS"/>
                <a:cs typeface="Trebuchet MS"/>
              </a:rPr>
              <a:t>and </a:t>
            </a:r>
            <a:r>
              <a:rPr dirty="0" sz="1200" spc="15">
                <a:latin typeface="Trebuchet MS"/>
                <a:cs typeface="Trebuchet MS"/>
              </a:rPr>
              <a:t>parameters  which </a:t>
            </a:r>
            <a:r>
              <a:rPr dirty="0" sz="1200" spc="5">
                <a:latin typeface="Trebuchet MS"/>
                <a:cs typeface="Trebuchet MS"/>
              </a:rPr>
              <a:t>are </a:t>
            </a:r>
            <a:r>
              <a:rPr dirty="0" sz="1200" spc="45">
                <a:latin typeface="Trebuchet MS"/>
                <a:cs typeface="Trebuchet MS"/>
              </a:rPr>
              <a:t>passed </a:t>
            </a:r>
            <a:r>
              <a:rPr dirty="0" sz="1200">
                <a:latin typeface="Trebuchet MS"/>
                <a:cs typeface="Trebuchet MS"/>
              </a:rPr>
              <a:t>in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-5">
                <a:latin typeface="Trebuchet MS"/>
                <a:cs typeface="Trebuchet MS"/>
              </a:rPr>
              <a:t>function. </a:t>
            </a:r>
            <a:r>
              <a:rPr dirty="0" sz="1200" spc="10">
                <a:latin typeface="Trebuchet MS"/>
                <a:cs typeface="Trebuchet MS"/>
              </a:rPr>
              <a:t>In </a:t>
            </a:r>
            <a:r>
              <a:rPr dirty="0" sz="1200" spc="-15">
                <a:latin typeface="Trebuchet MS"/>
                <a:cs typeface="Trebuchet MS"/>
              </a:rPr>
              <a:t>Node.js, </a:t>
            </a:r>
            <a:r>
              <a:rPr dirty="0" sz="1200" spc="5">
                <a:latin typeface="Trebuchet MS"/>
                <a:cs typeface="Trebuchet MS"/>
              </a:rPr>
              <a:t>we </a:t>
            </a:r>
            <a:r>
              <a:rPr dirty="0" sz="1200" spc="-20">
                <a:latin typeface="Trebuchet MS"/>
                <a:cs typeface="Trebuchet MS"/>
              </a:rPr>
              <a:t>don’t </a:t>
            </a:r>
            <a:r>
              <a:rPr dirty="0" sz="1200" spc="10">
                <a:latin typeface="Trebuchet MS"/>
                <a:cs typeface="Trebuchet MS"/>
              </a:rPr>
              <a:t>have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30">
                <a:latin typeface="Trebuchet MS"/>
                <a:cs typeface="Trebuchet MS"/>
              </a:rPr>
              <a:t>specify </a:t>
            </a:r>
            <a:r>
              <a:rPr dirty="0" sz="1200" spc="15">
                <a:latin typeface="Trebuchet MS"/>
                <a:cs typeface="Trebuchet MS"/>
              </a:rPr>
              <a:t>datatypes </a:t>
            </a:r>
            <a:r>
              <a:rPr dirty="0" sz="1200" spc="5">
                <a:latin typeface="Trebuchet MS"/>
                <a:cs typeface="Trebuchet MS"/>
              </a:rPr>
              <a:t>for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15">
                <a:latin typeface="Trebuchet MS"/>
                <a:cs typeface="Trebuchet MS"/>
              </a:rPr>
              <a:t>parameters </a:t>
            </a:r>
            <a:r>
              <a:rPr dirty="0" sz="1200" spc="25">
                <a:latin typeface="Trebuchet MS"/>
                <a:cs typeface="Trebuchet MS"/>
              </a:rPr>
              <a:t>and </a:t>
            </a:r>
            <a:r>
              <a:rPr dirty="0" sz="1200" spc="30">
                <a:latin typeface="Trebuchet MS"/>
                <a:cs typeface="Trebuchet MS"/>
              </a:rPr>
              <a:t>check </a:t>
            </a:r>
            <a:r>
              <a:rPr dirty="0" sz="1200" spc="15">
                <a:latin typeface="Trebuchet MS"/>
                <a:cs typeface="Trebuchet MS"/>
              </a:rPr>
              <a:t>the  </a:t>
            </a:r>
            <a:r>
              <a:rPr dirty="0" sz="1200" spc="25">
                <a:latin typeface="Trebuchet MS"/>
                <a:cs typeface="Trebuchet MS"/>
              </a:rPr>
              <a:t>number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arguments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received.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Node.js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functions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follow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every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rule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while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writing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JavaScript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functions.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0" b="1">
                <a:latin typeface="Trebuchet MS"/>
                <a:cs typeface="Trebuchet MS"/>
              </a:rPr>
              <a:t>Example: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function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multiply(num1,</a:t>
            </a:r>
            <a:r>
              <a:rPr dirty="0" sz="1200" spc="-1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num2)</a:t>
            </a:r>
            <a:r>
              <a:rPr dirty="0" sz="1200" spc="-1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//It </a:t>
            </a:r>
            <a:r>
              <a:rPr dirty="0" sz="1200" spc="15">
                <a:latin typeface="Trebuchet MS"/>
                <a:cs typeface="Trebuchet MS"/>
              </a:rPr>
              <a:t>returns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254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multiplication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//of </a:t>
            </a:r>
            <a:r>
              <a:rPr dirty="0" sz="1200" spc="5">
                <a:latin typeface="Trebuchet MS"/>
                <a:cs typeface="Trebuchet MS"/>
              </a:rPr>
              <a:t>num1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2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num2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return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num1</a:t>
            </a:r>
            <a:r>
              <a:rPr dirty="0" sz="1200" spc="-1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*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num2;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249" y="3972471"/>
            <a:ext cx="819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238671"/>
            <a:ext cx="1299210" cy="8839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rebuchet MS"/>
                <a:cs typeface="Trebuchet MS"/>
              </a:rPr>
              <a:t>//Declare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variable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200" spc="5">
                <a:latin typeface="Trebuchet MS"/>
                <a:cs typeface="Trebuchet MS"/>
              </a:rPr>
              <a:t>var </a:t>
            </a:r>
            <a:r>
              <a:rPr dirty="0" sz="1200">
                <a:latin typeface="Trebuchet MS"/>
                <a:cs typeface="Trebuchet MS"/>
              </a:rPr>
              <a:t>x =</a:t>
            </a:r>
            <a:r>
              <a:rPr dirty="0" sz="1200" spc="-22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2;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var </a:t>
            </a:r>
            <a:r>
              <a:rPr dirty="0" sz="1200">
                <a:latin typeface="Trebuchet MS"/>
                <a:cs typeface="Trebuchet MS"/>
              </a:rPr>
              <a:t>y =</a:t>
            </a:r>
            <a:r>
              <a:rPr dirty="0" sz="1200" spc="-254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3;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49" y="1701711"/>
            <a:ext cx="2331720" cy="2037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rebuchet MS"/>
                <a:cs typeface="Trebuchet MS"/>
              </a:rPr>
              <a:t>//Display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answer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returned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200" spc="-20">
                <a:latin typeface="Trebuchet MS"/>
                <a:cs typeface="Trebuchet MS"/>
              </a:rPr>
              <a:t>//multiply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function</a:t>
            </a:r>
            <a:endParaRPr sz="1200">
              <a:latin typeface="Trebuchet MS"/>
              <a:cs typeface="Trebuchet MS"/>
            </a:endParaRPr>
          </a:p>
          <a:p>
            <a:pPr marL="160020" marR="15240" indent="-147955">
              <a:lnSpc>
                <a:spcPct val="200000"/>
              </a:lnSpc>
            </a:pPr>
            <a:r>
              <a:rPr dirty="0" sz="1200" spc="10">
                <a:latin typeface="Trebuchet MS"/>
                <a:cs typeface="Trebuchet MS"/>
              </a:rPr>
              <a:t>console.log("Multiplication </a:t>
            </a:r>
            <a:r>
              <a:rPr dirty="0" sz="1200" spc="-5">
                <a:latin typeface="Trebuchet MS"/>
                <a:cs typeface="Trebuchet MS"/>
              </a:rPr>
              <a:t>of",</a:t>
            </a:r>
            <a:r>
              <a:rPr dirty="0" sz="1200" spc="-21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x,  </a:t>
            </a:r>
            <a:r>
              <a:rPr dirty="0" sz="1200" spc="20">
                <a:latin typeface="Trebuchet MS"/>
                <a:cs typeface="Trebuchet MS"/>
              </a:rPr>
              <a:t>"and",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-80">
                <a:latin typeface="Trebuchet MS"/>
                <a:cs typeface="Trebuchet MS"/>
              </a:rPr>
              <a:t>y,</a:t>
            </a:r>
            <a:r>
              <a:rPr dirty="0" sz="1200" spc="-2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"is",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multiply(x,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-70">
                <a:latin typeface="Trebuchet MS"/>
                <a:cs typeface="Trebuchet MS"/>
              </a:rPr>
              <a:t>y));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Trebuchet MS"/>
                <a:cs typeface="Trebuchet MS"/>
              </a:rPr>
              <a:t>Output: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Multiplication </a:t>
            </a:r>
            <a:r>
              <a:rPr dirty="0" sz="1200">
                <a:latin typeface="Trebuchet MS"/>
                <a:cs typeface="Trebuchet MS"/>
              </a:rPr>
              <a:t>of 2 </a:t>
            </a:r>
            <a:r>
              <a:rPr dirty="0" sz="1200" spc="25">
                <a:latin typeface="Trebuchet MS"/>
                <a:cs typeface="Trebuchet MS"/>
              </a:rPr>
              <a:t>and </a:t>
            </a:r>
            <a:r>
              <a:rPr dirty="0" sz="1200">
                <a:latin typeface="Trebuchet MS"/>
                <a:cs typeface="Trebuchet MS"/>
              </a:rPr>
              <a:t>3 </a:t>
            </a:r>
            <a:r>
              <a:rPr dirty="0" sz="1200" spc="10">
                <a:latin typeface="Trebuchet MS"/>
                <a:cs typeface="Trebuchet MS"/>
              </a:rPr>
              <a:t>is</a:t>
            </a:r>
            <a:r>
              <a:rPr dirty="0" sz="1200" spc="-2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9" y="238671"/>
            <a:ext cx="8046720" cy="3639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40" b="1">
                <a:latin typeface="Trebuchet MS"/>
                <a:cs typeface="Trebuchet MS"/>
              </a:rPr>
              <a:t>String</a:t>
            </a:r>
            <a:r>
              <a:rPr dirty="0" sz="1200" spc="-30" b="1">
                <a:latin typeface="Trebuchet MS"/>
                <a:cs typeface="Trebuchet MS"/>
              </a:rPr>
              <a:t> </a:t>
            </a:r>
            <a:r>
              <a:rPr dirty="0" sz="1200" spc="10" b="1">
                <a:latin typeface="Trebuchet MS"/>
                <a:cs typeface="Trebuchet MS"/>
              </a:rPr>
              <a:t>and</a:t>
            </a:r>
            <a:r>
              <a:rPr dirty="0" sz="1200" spc="-75" b="1">
                <a:latin typeface="Trebuchet MS"/>
                <a:cs typeface="Trebuchet MS"/>
              </a:rPr>
              <a:t> </a:t>
            </a:r>
            <a:r>
              <a:rPr dirty="0" sz="1200" spc="40" b="1">
                <a:latin typeface="Trebuchet MS"/>
                <a:cs typeface="Trebuchet MS"/>
              </a:rPr>
              <a:t>String</a:t>
            </a:r>
            <a:r>
              <a:rPr dirty="0" sz="1200" spc="-25" b="1">
                <a:latin typeface="Trebuchet MS"/>
                <a:cs typeface="Trebuchet MS"/>
              </a:rPr>
              <a:t> </a:t>
            </a:r>
            <a:r>
              <a:rPr dirty="0" sz="1200" spc="-10" b="1">
                <a:latin typeface="Trebuchet MS"/>
                <a:cs typeface="Trebuchet MS"/>
              </a:rPr>
              <a:t>Functions:</a:t>
            </a:r>
            <a:r>
              <a:rPr dirty="0" sz="1200" spc="-85" b="1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Node.js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make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variable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string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assigning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value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either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using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single  </a:t>
            </a:r>
            <a:r>
              <a:rPr dirty="0" sz="1200" spc="-70">
                <a:latin typeface="Trebuchet MS"/>
                <a:cs typeface="Trebuchet MS"/>
              </a:rPr>
              <a:t>(”)</a:t>
            </a:r>
            <a:r>
              <a:rPr dirty="0" sz="1200" spc="-204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double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85">
                <a:latin typeface="Trebuchet MS"/>
                <a:cs typeface="Trebuchet MS"/>
              </a:rPr>
              <a:t>(“”)</a:t>
            </a:r>
            <a:r>
              <a:rPr dirty="0" sz="1200" spc="-21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quotes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contains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many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functions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manipulate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strings.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25">
                <a:latin typeface="Trebuchet MS"/>
                <a:cs typeface="Trebuchet MS"/>
              </a:rPr>
              <a:t>Following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example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deﬁning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string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variables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functions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node.js.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latin typeface="Trebuchet MS"/>
                <a:cs typeface="Trebuchet MS"/>
              </a:rPr>
              <a:t>Example: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var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x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"Welcome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Sunstone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Eduversity";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var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y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'Node.js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Tutorials';</a:t>
            </a:r>
            <a:endParaRPr sz="1200">
              <a:latin typeface="Trebuchet MS"/>
              <a:cs typeface="Trebuchet MS"/>
            </a:endParaRPr>
          </a:p>
          <a:p>
            <a:pPr marL="12700" marR="5796280">
              <a:lnSpc>
                <a:spcPct val="304200"/>
              </a:lnSpc>
            </a:pPr>
            <a:r>
              <a:rPr dirty="0" sz="1200" spc="5">
                <a:latin typeface="Trebuchet MS"/>
                <a:cs typeface="Trebuchet MS"/>
              </a:rPr>
              <a:t>var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z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['Sunstone',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'Eduversity'];  </a:t>
            </a:r>
            <a:r>
              <a:rPr dirty="0" sz="1200" spc="-5">
                <a:latin typeface="Trebuchet MS"/>
                <a:cs typeface="Trebuchet MS"/>
              </a:rPr>
              <a:t>console.log(x);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249" y="4336706"/>
            <a:ext cx="10331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console.log(y);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238671"/>
            <a:ext cx="27749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latin typeface="Trebuchet MS"/>
                <a:cs typeface="Trebuchet MS"/>
              </a:rPr>
              <a:t>console.log("Concat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Using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(+)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:",</a:t>
            </a:r>
            <a:r>
              <a:rPr dirty="0" sz="1200" spc="-1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(x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+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70">
                <a:latin typeface="Trebuchet MS"/>
                <a:cs typeface="Trebuchet MS"/>
              </a:rPr>
              <a:t>y));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49" y="970191"/>
            <a:ext cx="36620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latin typeface="Trebuchet MS"/>
                <a:cs typeface="Trebuchet MS"/>
              </a:rPr>
              <a:t>console.log("Concat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Using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Function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:",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(x.concat(y)));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49" y="1701711"/>
            <a:ext cx="26225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latin typeface="Trebuchet MS"/>
                <a:cs typeface="Trebuchet MS"/>
              </a:rPr>
              <a:t>console.log("Split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string: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",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x.split('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'));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249" y="2433231"/>
            <a:ext cx="25323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rebuchet MS"/>
                <a:cs typeface="Trebuchet MS"/>
              </a:rPr>
              <a:t>console.log("Join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string: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",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z.join(',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'));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249" y="3164751"/>
            <a:ext cx="31140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latin typeface="Trebuchet MS"/>
                <a:cs typeface="Trebuchet MS"/>
              </a:rPr>
              <a:t>console.log("Char</a:t>
            </a:r>
            <a:r>
              <a:rPr dirty="0" sz="1200" spc="-1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Index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5: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",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x.charAt(5)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105">
                <a:latin typeface="Trebuchet MS"/>
                <a:cs typeface="Trebuchet MS"/>
              </a:rPr>
              <a:t>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238671"/>
            <a:ext cx="5193665" cy="2346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latin typeface="Trebuchet MS"/>
                <a:cs typeface="Trebuchet MS"/>
              </a:rPr>
              <a:t>Welcome </a:t>
            </a:r>
            <a:r>
              <a:rPr dirty="0" sz="1200" spc="-20">
                <a:latin typeface="Trebuchet MS"/>
                <a:cs typeface="Trebuchet MS"/>
              </a:rPr>
              <a:t>to </a:t>
            </a:r>
            <a:r>
              <a:rPr dirty="0" sz="1200" spc="50">
                <a:latin typeface="Trebuchet MS"/>
                <a:cs typeface="Trebuchet MS"/>
              </a:rPr>
              <a:t>Sunstone</a:t>
            </a:r>
            <a:r>
              <a:rPr dirty="0" sz="1200" spc="-1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Eduversity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N</a:t>
            </a:r>
            <a:r>
              <a:rPr dirty="0" sz="1200" spc="-24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ode.js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Tutorials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200" spc="25">
                <a:latin typeface="Trebuchet MS"/>
                <a:cs typeface="Trebuchet MS"/>
              </a:rPr>
              <a:t>Concat </a:t>
            </a:r>
            <a:r>
              <a:rPr dirty="0" sz="1200" spc="45">
                <a:latin typeface="Trebuchet MS"/>
                <a:cs typeface="Trebuchet MS"/>
              </a:rPr>
              <a:t>Using </a:t>
            </a:r>
            <a:r>
              <a:rPr dirty="0" sz="1200" spc="-35">
                <a:latin typeface="Trebuchet MS"/>
                <a:cs typeface="Trebuchet MS"/>
              </a:rPr>
              <a:t>(+) </a:t>
            </a:r>
            <a:r>
              <a:rPr dirty="0" sz="1200" spc="20">
                <a:latin typeface="Trebuchet MS"/>
                <a:cs typeface="Trebuchet MS"/>
              </a:rPr>
              <a:t>:Welcome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45">
                <a:latin typeface="Trebuchet MS"/>
                <a:cs typeface="Trebuchet MS"/>
              </a:rPr>
              <a:t>Sunstone </a:t>
            </a:r>
            <a:r>
              <a:rPr dirty="0" sz="1200" spc="25">
                <a:latin typeface="Trebuchet MS"/>
                <a:cs typeface="Trebuchet MS"/>
              </a:rPr>
              <a:t>Eduversity </a:t>
            </a:r>
            <a:r>
              <a:rPr dirty="0" sz="1200">
                <a:latin typeface="Trebuchet MS"/>
                <a:cs typeface="Trebuchet MS"/>
              </a:rPr>
              <a:t>Node.js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Tutorials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200000"/>
              </a:lnSpc>
            </a:pPr>
            <a:r>
              <a:rPr dirty="0" sz="1200" spc="25">
                <a:latin typeface="Trebuchet MS"/>
                <a:cs typeface="Trebuchet MS"/>
              </a:rPr>
              <a:t>Concat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Using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Function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:Welcome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Sunstone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Eduversity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Node.js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Tutorials  </a:t>
            </a:r>
            <a:r>
              <a:rPr dirty="0" sz="1200" spc="25">
                <a:latin typeface="Trebuchet MS"/>
                <a:cs typeface="Trebuchet MS"/>
              </a:rPr>
              <a:t>Split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string:</a:t>
            </a:r>
            <a:r>
              <a:rPr dirty="0" sz="1200" spc="1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[</a:t>
            </a:r>
            <a:r>
              <a:rPr dirty="0" sz="1200" spc="-1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'Welcome',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'to',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'Sunstone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Eduversity',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''</a:t>
            </a:r>
            <a:r>
              <a:rPr dirty="0" sz="1200">
                <a:latin typeface="Trebuchet MS"/>
                <a:cs typeface="Trebuchet MS"/>
              </a:rPr>
              <a:t> ]</a:t>
            </a:r>
            <a:endParaRPr sz="1200">
              <a:latin typeface="Trebuchet MS"/>
              <a:cs typeface="Trebuchet MS"/>
            </a:endParaRPr>
          </a:p>
          <a:p>
            <a:pPr marL="12700" marR="2870835">
              <a:lnSpc>
                <a:spcPct val="200000"/>
              </a:lnSpc>
            </a:pPr>
            <a:r>
              <a:rPr dirty="0" sz="1200" spc="-35">
                <a:latin typeface="Trebuchet MS"/>
                <a:cs typeface="Trebuchet MS"/>
              </a:rPr>
              <a:t>Join </a:t>
            </a:r>
            <a:r>
              <a:rPr dirty="0" sz="1200" spc="5">
                <a:latin typeface="Trebuchet MS"/>
                <a:cs typeface="Trebuchet MS"/>
              </a:rPr>
              <a:t>string: </a:t>
            </a:r>
            <a:r>
              <a:rPr dirty="0" sz="1200" spc="30">
                <a:latin typeface="Trebuchet MS"/>
                <a:cs typeface="Trebuchet MS"/>
              </a:rPr>
              <a:t>Sunstone, </a:t>
            </a:r>
            <a:r>
              <a:rPr dirty="0" sz="1200" spc="20">
                <a:latin typeface="Trebuchet MS"/>
                <a:cs typeface="Trebuchet MS"/>
              </a:rPr>
              <a:t>Eduversity  </a:t>
            </a:r>
            <a:r>
              <a:rPr dirty="0" sz="1200" spc="25">
                <a:latin typeface="Trebuchet MS"/>
                <a:cs typeface="Trebuchet MS"/>
              </a:rPr>
              <a:t>Char </a:t>
            </a:r>
            <a:r>
              <a:rPr dirty="0" sz="1200" spc="15">
                <a:latin typeface="Trebuchet MS"/>
                <a:cs typeface="Trebuchet MS"/>
              </a:rPr>
              <a:t>At </a:t>
            </a:r>
            <a:r>
              <a:rPr dirty="0" sz="1200" spc="20">
                <a:latin typeface="Trebuchet MS"/>
                <a:cs typeface="Trebuchet MS"/>
              </a:rPr>
              <a:t>Index </a:t>
            </a:r>
            <a:r>
              <a:rPr dirty="0" sz="1200" spc="-15">
                <a:latin typeface="Trebuchet MS"/>
                <a:cs typeface="Trebuchet MS"/>
              </a:rPr>
              <a:t>5: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m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9" y="238671"/>
            <a:ext cx="7821295" cy="2532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Trebuchet MS"/>
                <a:cs typeface="Trebuchet MS"/>
              </a:rPr>
              <a:t>Node.js</a:t>
            </a:r>
            <a:r>
              <a:rPr dirty="0" sz="1200" spc="-90" b="1">
                <a:latin typeface="Trebuchet MS"/>
                <a:cs typeface="Trebuchet MS"/>
              </a:rPr>
              <a:t> </a:t>
            </a:r>
            <a:r>
              <a:rPr dirty="0" sz="1200" spc="15" b="1">
                <a:latin typeface="Trebuchet MS"/>
                <a:cs typeface="Trebuchet MS"/>
              </a:rPr>
              <a:t>web-based</a:t>
            </a:r>
            <a:r>
              <a:rPr dirty="0" sz="1200" spc="-40" b="1">
                <a:latin typeface="Trebuchet MS"/>
                <a:cs typeface="Trebuchet MS"/>
              </a:rPr>
              <a:t> </a:t>
            </a:r>
            <a:r>
              <a:rPr dirty="0" sz="1200" spc="-5" b="1">
                <a:latin typeface="Trebuchet MS"/>
                <a:cs typeface="Trebuchet MS"/>
              </a:rPr>
              <a:t>application:</a:t>
            </a:r>
            <a:r>
              <a:rPr dirty="0" sz="1200" spc="-130" b="1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Node.js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web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application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contains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different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types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modules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imported  </a:t>
            </a:r>
            <a:r>
              <a:rPr dirty="0" sz="1200" spc="45">
                <a:latin typeface="Trebuchet MS"/>
                <a:cs typeface="Trebuchet MS"/>
              </a:rPr>
              <a:t>using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require()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directive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have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create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server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write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code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read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request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return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response.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dirty="0" sz="1200">
                <a:latin typeface="Trebuchet MS"/>
                <a:cs typeface="Trebuchet MS"/>
              </a:rPr>
              <a:t>M</a:t>
            </a:r>
            <a:r>
              <a:rPr dirty="0" sz="1200" spc="-1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ake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ﬁle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web.js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following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code.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1200" spc="-10">
                <a:latin typeface="Trebuchet MS"/>
                <a:cs typeface="Trebuchet MS"/>
              </a:rPr>
              <a:t>//Require </a:t>
            </a:r>
            <a:r>
              <a:rPr dirty="0" sz="1200" spc="-15">
                <a:latin typeface="Trebuchet MS"/>
                <a:cs typeface="Trebuchet MS"/>
              </a:rPr>
              <a:t>http</a:t>
            </a:r>
            <a:r>
              <a:rPr dirty="0" sz="1200" spc="-1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module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var </a:t>
            </a:r>
            <a:r>
              <a:rPr dirty="0" sz="1200" spc="-15">
                <a:latin typeface="Trebuchet MS"/>
                <a:cs typeface="Trebuchet MS"/>
              </a:rPr>
              <a:t>http </a:t>
            </a:r>
            <a:r>
              <a:rPr dirty="0" sz="1200">
                <a:latin typeface="Trebuchet MS"/>
                <a:cs typeface="Trebuchet MS"/>
              </a:rPr>
              <a:t>=</a:t>
            </a:r>
            <a:r>
              <a:rPr dirty="0" sz="1200" spc="-19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require("http");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0">
                <a:latin typeface="Trebuchet MS"/>
                <a:cs typeface="Trebuchet MS"/>
              </a:rPr>
              <a:t>//Create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server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http.createServer(function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(req,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res)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077" y="3230283"/>
            <a:ext cx="1821814" cy="1336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latin typeface="Trebuchet MS"/>
                <a:cs typeface="Trebuchet MS"/>
              </a:rPr>
              <a:t>//Send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50">
                <a:latin typeface="Trebuchet MS"/>
                <a:cs typeface="Trebuchet MS"/>
              </a:rPr>
              <a:t>HTTP</a:t>
            </a:r>
            <a:r>
              <a:rPr dirty="0" sz="1200" spc="-20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header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5">
                <a:latin typeface="Trebuchet MS"/>
                <a:cs typeface="Trebuchet MS"/>
              </a:rPr>
              <a:t>//HTTP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</a:t>
            </a:r>
            <a:r>
              <a:rPr dirty="0" sz="1200" spc="-1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tatus: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200</a:t>
            </a:r>
            <a:r>
              <a:rPr dirty="0" sz="1200" spc="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:</a:t>
            </a:r>
            <a:r>
              <a:rPr dirty="0" sz="1200" spc="-260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OK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Trebuchet MS"/>
                <a:cs typeface="Trebuchet MS"/>
              </a:rPr>
              <a:t>//Content </a:t>
            </a:r>
            <a:r>
              <a:rPr dirty="0" sz="1200" spc="-45">
                <a:latin typeface="Trebuchet MS"/>
                <a:cs typeface="Trebuchet MS"/>
              </a:rPr>
              <a:t>Type:</a:t>
            </a:r>
            <a:r>
              <a:rPr dirty="0" sz="1200" spc="-29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text/plain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5281" y="238671"/>
            <a:ext cx="33648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res.writeH</a:t>
            </a:r>
            <a:r>
              <a:rPr dirty="0" sz="1200" spc="-2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ead(200,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{'Content-Type':</a:t>
            </a:r>
            <a:r>
              <a:rPr dirty="0" sz="1200" spc="-15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'text/plain'});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9347" y="970191"/>
            <a:ext cx="458978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latin typeface="Trebuchet MS"/>
                <a:cs typeface="Trebuchet MS"/>
              </a:rPr>
              <a:t>//Send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response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body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as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"This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example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50800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//of </a:t>
            </a:r>
            <a:r>
              <a:rPr dirty="0" sz="1200" spc="-5">
                <a:latin typeface="Trebuchet MS"/>
                <a:cs typeface="Trebuchet MS"/>
              </a:rPr>
              <a:t>node.js </a:t>
            </a:r>
            <a:r>
              <a:rPr dirty="0" sz="1200" spc="15">
                <a:latin typeface="Trebuchet MS"/>
                <a:cs typeface="Trebuchet MS"/>
              </a:rPr>
              <a:t>web </a:t>
            </a:r>
            <a:r>
              <a:rPr dirty="0" sz="1200" spc="35">
                <a:latin typeface="Trebuchet MS"/>
                <a:cs typeface="Trebuchet MS"/>
              </a:rPr>
              <a:t>based</a:t>
            </a:r>
            <a:r>
              <a:rPr dirty="0" sz="1200" spc="-2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application"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res.end('This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example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node.js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web-based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application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\n');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48" y="2433231"/>
            <a:ext cx="419163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latin typeface="Trebuchet MS"/>
                <a:cs typeface="Trebuchet MS"/>
              </a:rPr>
              <a:t>//Console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display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message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latin typeface="Trebuchet MS"/>
                <a:cs typeface="Trebuchet MS"/>
              </a:rPr>
              <a:t>}).listen(5000,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02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()=&gt;console.log('Server </a:t>
            </a:r>
            <a:r>
              <a:rPr dirty="0" sz="1200" spc="25">
                <a:latin typeface="Trebuchet MS"/>
                <a:cs typeface="Trebuchet MS"/>
              </a:rPr>
              <a:t>running </a:t>
            </a:r>
            <a:r>
              <a:rPr dirty="0" sz="1200">
                <a:latin typeface="Trebuchet MS"/>
                <a:cs typeface="Trebuchet MS"/>
              </a:rPr>
              <a:t>at</a:t>
            </a:r>
            <a:r>
              <a:rPr dirty="0" sz="1200" spc="-229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http://127.0.0.1:5000/'));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238671"/>
            <a:ext cx="732091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30" b="1">
                <a:latin typeface="Trebuchet MS"/>
                <a:cs typeface="Trebuchet MS"/>
              </a:rPr>
              <a:t>To</a:t>
            </a:r>
            <a:r>
              <a:rPr dirty="0" sz="1200" spc="-90" b="1">
                <a:latin typeface="Trebuchet MS"/>
                <a:cs typeface="Trebuchet MS"/>
              </a:rPr>
              <a:t> </a:t>
            </a:r>
            <a:r>
              <a:rPr dirty="0" sz="1200" spc="-10" b="1">
                <a:latin typeface="Trebuchet MS"/>
                <a:cs typeface="Trebuchet MS"/>
              </a:rPr>
              <a:t>run</a:t>
            </a:r>
            <a:r>
              <a:rPr dirty="0" sz="1200" spc="-90" b="1">
                <a:latin typeface="Trebuchet MS"/>
                <a:cs typeface="Trebuchet MS"/>
              </a:rPr>
              <a:t> </a:t>
            </a:r>
            <a:r>
              <a:rPr dirty="0" sz="1200" spc="15" b="1">
                <a:latin typeface="Trebuchet MS"/>
                <a:cs typeface="Trebuchet MS"/>
              </a:rPr>
              <a:t>this</a:t>
            </a:r>
            <a:r>
              <a:rPr dirty="0" sz="1200" spc="-90" b="1">
                <a:latin typeface="Trebuchet MS"/>
                <a:cs typeface="Trebuchet MS"/>
              </a:rPr>
              <a:t> </a:t>
            </a:r>
            <a:r>
              <a:rPr dirty="0" sz="1200" spc="10" b="1">
                <a:latin typeface="Trebuchet MS"/>
                <a:cs typeface="Trebuchet MS"/>
              </a:rPr>
              <a:t>ﬁle</a:t>
            </a:r>
            <a:r>
              <a:rPr dirty="0" sz="1200" spc="-95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follow</a:t>
            </a:r>
            <a:r>
              <a:rPr dirty="0" sz="1200" spc="-130" b="1">
                <a:latin typeface="Trebuchet MS"/>
                <a:cs typeface="Trebuchet MS"/>
              </a:rPr>
              <a:t> </a:t>
            </a:r>
            <a:r>
              <a:rPr dirty="0" sz="1200" spc="-5" b="1">
                <a:latin typeface="Trebuchet MS"/>
                <a:cs typeface="Trebuchet MS"/>
              </a:rPr>
              <a:t>the</a:t>
            </a:r>
            <a:r>
              <a:rPr dirty="0" sz="1200" spc="-95" b="1">
                <a:latin typeface="Trebuchet MS"/>
                <a:cs typeface="Trebuchet MS"/>
              </a:rPr>
              <a:t> </a:t>
            </a:r>
            <a:r>
              <a:rPr dirty="0" sz="1200" spc="20" b="1">
                <a:latin typeface="Trebuchet MS"/>
                <a:cs typeface="Trebuchet MS"/>
              </a:rPr>
              <a:t>steps</a:t>
            </a:r>
            <a:r>
              <a:rPr dirty="0" sz="1200" spc="-5" b="1">
                <a:latin typeface="Trebuchet MS"/>
                <a:cs typeface="Trebuchet MS"/>
              </a:rPr>
              <a:t> </a:t>
            </a:r>
            <a:r>
              <a:rPr dirty="0" sz="1200" spc="15" b="1">
                <a:latin typeface="Trebuchet MS"/>
                <a:cs typeface="Trebuchet MS"/>
              </a:rPr>
              <a:t>as</a:t>
            </a:r>
            <a:r>
              <a:rPr dirty="0" sz="1200" spc="5" b="1">
                <a:latin typeface="Trebuchet MS"/>
                <a:cs typeface="Trebuchet MS"/>
              </a:rPr>
              <a:t> </a:t>
            </a:r>
            <a:r>
              <a:rPr dirty="0" sz="1200" spc="10" b="1">
                <a:latin typeface="Trebuchet MS"/>
                <a:cs typeface="Trebuchet MS"/>
              </a:rPr>
              <a:t>given</a:t>
            </a:r>
            <a:r>
              <a:rPr dirty="0" sz="1200" spc="-90" b="1">
                <a:latin typeface="Trebuchet MS"/>
                <a:cs typeface="Trebuchet MS"/>
              </a:rPr>
              <a:t> </a:t>
            </a:r>
            <a:r>
              <a:rPr dirty="0" sz="1200" spc="-25" b="1">
                <a:latin typeface="Trebuchet MS"/>
                <a:cs typeface="Trebuchet MS"/>
              </a:rPr>
              <a:t>below: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84785" indent="-149860">
              <a:lnSpc>
                <a:spcPct val="100000"/>
              </a:lnSpc>
              <a:buFont typeface="Arial"/>
              <a:buChar char="▪"/>
              <a:tabLst>
                <a:tab pos="185420" algn="l"/>
              </a:tabLst>
            </a:pPr>
            <a:r>
              <a:rPr dirty="0" sz="1200" spc="45">
                <a:latin typeface="Trebuchet MS"/>
                <a:cs typeface="Trebuchet MS"/>
              </a:rPr>
              <a:t>Search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node.js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command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prompt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search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bar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open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node.js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command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prompt.</a:t>
            </a:r>
            <a:endParaRPr sz="1200">
              <a:latin typeface="Trebuchet MS"/>
              <a:cs typeface="Trebuchet MS"/>
            </a:endParaRPr>
          </a:p>
          <a:p>
            <a:pPr marL="184785" indent="-150495">
              <a:lnSpc>
                <a:spcPct val="100000"/>
              </a:lnSpc>
              <a:spcBef>
                <a:spcPts val="1440"/>
              </a:spcBef>
              <a:buFont typeface="Arial"/>
              <a:buChar char="▪"/>
              <a:tabLst>
                <a:tab pos="185420" algn="l"/>
              </a:tabLst>
            </a:pPr>
            <a:r>
              <a:rPr dirty="0" sz="1200" spc="25">
                <a:latin typeface="Trebuchet MS"/>
                <a:cs typeface="Trebuchet MS"/>
              </a:rPr>
              <a:t>Go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folder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using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cd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command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command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prompt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write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following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command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node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web.js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" name="object 5"/>
            <p:cNvSpPr/>
            <p:nvPr/>
          </p:nvSpPr>
          <p:spPr>
            <a:xfrm>
              <a:off x="2040635" y="2115311"/>
              <a:ext cx="5062727" cy="20421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0497" y="238671"/>
            <a:ext cx="5918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1925" indent="-149860">
              <a:lnSpc>
                <a:spcPct val="100000"/>
              </a:lnSpc>
              <a:spcBef>
                <a:spcPts val="100"/>
              </a:spcBef>
              <a:buFont typeface="Arial"/>
              <a:buChar char="▪"/>
              <a:tabLst>
                <a:tab pos="162560" algn="l"/>
              </a:tabLst>
            </a:pPr>
            <a:r>
              <a:rPr dirty="0" sz="1200" spc="40">
                <a:latin typeface="Trebuchet MS"/>
                <a:cs typeface="Trebuchet MS"/>
              </a:rPr>
              <a:t>No</a:t>
            </a:r>
            <a:r>
              <a:rPr dirty="0" sz="1200" spc="40">
                <a:latin typeface="Trebuchet MS"/>
                <a:cs typeface="Trebuchet MS"/>
              </a:rPr>
              <a:t>w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server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has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started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go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browser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open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url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localhost:5000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" name="object 5"/>
            <p:cNvSpPr/>
            <p:nvPr/>
          </p:nvSpPr>
          <p:spPr>
            <a:xfrm>
              <a:off x="2180844" y="1680972"/>
              <a:ext cx="4782311" cy="25130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02692"/>
              <a:ext cx="9525" cy="344805"/>
            </a:xfrm>
            <a:custGeom>
              <a:avLst/>
              <a:gdLst/>
              <a:ahLst/>
              <a:cxnLst/>
              <a:rect l="l" t="t" r="r" b="b"/>
              <a:pathLst>
                <a:path w="9525" h="344805">
                  <a:moveTo>
                    <a:pt x="8966" y="0"/>
                  </a:moveTo>
                  <a:lnTo>
                    <a:pt x="0" y="0"/>
                  </a:lnTo>
                  <a:lnTo>
                    <a:pt x="0" y="344347"/>
                  </a:lnTo>
                  <a:lnTo>
                    <a:pt x="8966" y="344347"/>
                  </a:lnTo>
                  <a:lnTo>
                    <a:pt x="8966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209" y="1000315"/>
            <a:ext cx="974090" cy="2393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25">
                <a:solidFill>
                  <a:srgbClr val="213668"/>
                </a:solidFill>
              </a:rPr>
              <a:t>Public</a:t>
            </a:r>
            <a:r>
              <a:rPr dirty="0" sz="1400" spc="-195">
                <a:solidFill>
                  <a:srgbClr val="213668"/>
                </a:solidFill>
              </a:rPr>
              <a:t> </a:t>
            </a:r>
            <a:r>
              <a:rPr dirty="0" sz="1400" spc="70">
                <a:solidFill>
                  <a:srgbClr val="213668"/>
                </a:solidFill>
              </a:rPr>
              <a:t>APIs</a:t>
            </a:r>
            <a:endParaRPr sz="1400"/>
          </a:p>
        </p:txBody>
      </p:sp>
      <p:grpSp>
        <p:nvGrpSpPr>
          <p:cNvPr id="6" name="object 6"/>
          <p:cNvGrpSpPr/>
          <p:nvPr/>
        </p:nvGrpSpPr>
        <p:grpSpPr>
          <a:xfrm>
            <a:off x="-2793" y="128270"/>
            <a:ext cx="640080" cy="1207135"/>
            <a:chOff x="-2793" y="128270"/>
            <a:chExt cx="640080" cy="1207135"/>
          </a:xfrm>
        </p:grpSpPr>
        <p:sp>
          <p:nvSpPr>
            <p:cNvPr id="7" name="object 7"/>
            <p:cNvSpPr/>
            <p:nvPr/>
          </p:nvSpPr>
          <p:spPr>
            <a:xfrm>
              <a:off x="461772" y="960120"/>
              <a:ext cx="175260" cy="375285"/>
            </a:xfrm>
            <a:custGeom>
              <a:avLst/>
              <a:gdLst/>
              <a:ahLst/>
              <a:cxnLst/>
              <a:rect l="l" t="t" r="r" b="b"/>
              <a:pathLst>
                <a:path w="175259" h="375284">
                  <a:moveTo>
                    <a:pt x="175259" y="0"/>
                  </a:moveTo>
                  <a:lnTo>
                    <a:pt x="0" y="0"/>
                  </a:lnTo>
                  <a:lnTo>
                    <a:pt x="0" y="374802"/>
                  </a:lnTo>
                  <a:lnTo>
                    <a:pt x="175259" y="374802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906" y="140970"/>
              <a:ext cx="224154" cy="494030"/>
            </a:xfrm>
            <a:custGeom>
              <a:avLst/>
              <a:gdLst/>
              <a:ahLst/>
              <a:cxnLst/>
              <a:rect l="l" t="t" r="r" b="b"/>
              <a:pathLst>
                <a:path w="224154" h="494030">
                  <a:moveTo>
                    <a:pt x="0" y="0"/>
                  </a:moveTo>
                  <a:lnTo>
                    <a:pt x="223812" y="0"/>
                  </a:lnTo>
                  <a:lnTo>
                    <a:pt x="223812" y="493636"/>
                  </a:lnTo>
                  <a:lnTo>
                    <a:pt x="0" y="4936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143" y="140220"/>
              <a:ext cx="224154" cy="494030"/>
            </a:xfrm>
            <a:custGeom>
              <a:avLst/>
              <a:gdLst/>
              <a:ahLst/>
              <a:cxnLst/>
              <a:rect l="l" t="t" r="r" b="b"/>
              <a:pathLst>
                <a:path w="224154" h="494030">
                  <a:moveTo>
                    <a:pt x="223812" y="0"/>
                  </a:moveTo>
                  <a:lnTo>
                    <a:pt x="0" y="0"/>
                  </a:lnTo>
                  <a:lnTo>
                    <a:pt x="0" y="493623"/>
                  </a:lnTo>
                  <a:lnTo>
                    <a:pt x="223812" y="493623"/>
                  </a:lnTo>
                  <a:lnTo>
                    <a:pt x="2238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819409" y="1428343"/>
            <a:ext cx="7623175" cy="2402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latin typeface="Trebuchet MS"/>
                <a:cs typeface="Trebuchet MS"/>
              </a:rPr>
              <a:t>Public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APIs</a:t>
            </a:r>
            <a:r>
              <a:rPr dirty="0" sz="1200" spc="4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also</a:t>
            </a:r>
            <a:r>
              <a:rPr dirty="0" sz="1200" spc="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referred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external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or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developer-facing.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These</a:t>
            </a:r>
            <a:r>
              <a:rPr dirty="0" sz="1200" spc="10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APIs</a:t>
            </a:r>
            <a:r>
              <a:rPr dirty="0" sz="1200" spc="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also</a:t>
            </a:r>
            <a:r>
              <a:rPr dirty="0" sz="1200" spc="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available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third-party  </a:t>
            </a:r>
            <a:r>
              <a:rPr dirty="0" sz="1200" spc="-5">
                <a:latin typeface="Trebuchet MS"/>
                <a:cs typeface="Trebuchet MS"/>
              </a:rPr>
              <a:t>developers. </a:t>
            </a:r>
            <a:r>
              <a:rPr dirty="0" sz="1200" spc="20">
                <a:latin typeface="Trebuchet MS"/>
                <a:cs typeface="Trebuchet MS"/>
              </a:rPr>
              <a:t>Public </a:t>
            </a:r>
            <a:r>
              <a:rPr dirty="0" sz="1200" spc="50">
                <a:latin typeface="Trebuchet MS"/>
                <a:cs typeface="Trebuchet MS"/>
              </a:rPr>
              <a:t>API </a:t>
            </a:r>
            <a:r>
              <a:rPr dirty="0" sz="1200" spc="25">
                <a:latin typeface="Trebuchet MS"/>
                <a:cs typeface="Trebuchet MS"/>
              </a:rPr>
              <a:t>program enables </a:t>
            </a:r>
            <a:r>
              <a:rPr dirty="0" sz="1200" spc="15">
                <a:latin typeface="Trebuchet MS"/>
                <a:cs typeface="Trebuchet MS"/>
              </a:rPr>
              <a:t>you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15">
                <a:latin typeface="Trebuchet MS"/>
                <a:cs typeface="Trebuchet MS"/>
              </a:rPr>
              <a:t>increase </a:t>
            </a:r>
            <a:r>
              <a:rPr dirty="0" sz="1200" spc="10">
                <a:latin typeface="Trebuchet MS"/>
                <a:cs typeface="Trebuchet MS"/>
              </a:rPr>
              <a:t>brand awareness. </a:t>
            </a:r>
            <a:r>
              <a:rPr dirty="0" sz="1200" spc="-5">
                <a:latin typeface="Trebuchet MS"/>
                <a:cs typeface="Trebuchet MS"/>
              </a:rPr>
              <a:t>Furthermore, </a:t>
            </a:r>
            <a:r>
              <a:rPr dirty="0" sz="1200" spc="-20">
                <a:latin typeface="Trebuchet MS"/>
                <a:cs typeface="Trebuchet MS"/>
              </a:rPr>
              <a:t>it </a:t>
            </a:r>
            <a:r>
              <a:rPr dirty="0" sz="1200" spc="25">
                <a:latin typeface="Trebuchet MS"/>
                <a:cs typeface="Trebuchet MS"/>
              </a:rPr>
              <a:t>also </a:t>
            </a:r>
            <a:r>
              <a:rPr dirty="0" sz="1200" spc="15">
                <a:latin typeface="Trebuchet MS"/>
                <a:cs typeface="Trebuchet MS"/>
              </a:rPr>
              <a:t>allows </a:t>
            </a:r>
            <a:r>
              <a:rPr dirty="0" sz="1200" spc="20">
                <a:latin typeface="Trebuchet MS"/>
                <a:cs typeface="Trebuchet MS"/>
              </a:rPr>
              <a:t>you </a:t>
            </a:r>
            <a:r>
              <a:rPr dirty="0" sz="1200">
                <a:latin typeface="Trebuchet MS"/>
                <a:cs typeface="Trebuchet MS"/>
              </a:rPr>
              <a:t>to  receive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extra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income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if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properly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executed.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spc="25">
                <a:latin typeface="Trebuchet MS"/>
                <a:cs typeface="Trebuchet MS"/>
              </a:rPr>
              <a:t>Public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APIs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also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classiﬁed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into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two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categories</a:t>
            </a:r>
            <a:r>
              <a:rPr dirty="0" sz="1200" spc="-2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–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ﬁrst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open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one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commercial.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algn="just" marL="12700" marR="80645">
              <a:lnSpc>
                <a:spcPct val="100000"/>
              </a:lnSpc>
            </a:pPr>
            <a:r>
              <a:rPr dirty="0" sz="1200" spc="60">
                <a:latin typeface="Trebuchet MS"/>
                <a:cs typeface="Trebuchet MS"/>
              </a:rPr>
              <a:t>As</a:t>
            </a:r>
            <a:r>
              <a:rPr dirty="0" sz="1200" spc="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per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Open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API,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all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its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features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public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used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without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any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restrictive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terms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conditions.  </a:t>
            </a:r>
            <a:r>
              <a:rPr dirty="0" sz="1200" spc="-5">
                <a:latin typeface="Trebuchet MS"/>
                <a:cs typeface="Trebuchet MS"/>
              </a:rPr>
              <a:t>It </a:t>
            </a:r>
            <a:r>
              <a:rPr dirty="0" sz="1200" spc="25">
                <a:latin typeface="Trebuchet MS"/>
                <a:cs typeface="Trebuchet MS"/>
              </a:rPr>
              <a:t>also states </a:t>
            </a:r>
            <a:r>
              <a:rPr dirty="0" sz="1200">
                <a:latin typeface="Trebuchet MS"/>
                <a:cs typeface="Trebuchet MS"/>
              </a:rPr>
              <a:t>that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15">
                <a:latin typeface="Trebuchet MS"/>
                <a:cs typeface="Trebuchet MS"/>
              </a:rPr>
              <a:t>description </a:t>
            </a:r>
            <a:r>
              <a:rPr dirty="0" sz="1200" spc="25">
                <a:latin typeface="Trebuchet MS"/>
                <a:cs typeface="Trebuchet MS"/>
              </a:rPr>
              <a:t>and </a:t>
            </a:r>
            <a:r>
              <a:rPr dirty="0" sz="1200">
                <a:latin typeface="Trebuchet MS"/>
                <a:cs typeface="Trebuchet MS"/>
              </a:rPr>
              <a:t>related </a:t>
            </a:r>
            <a:r>
              <a:rPr dirty="0" sz="1200" spc="10">
                <a:latin typeface="Trebuchet MS"/>
                <a:cs typeface="Trebuchet MS"/>
              </a:rPr>
              <a:t>documentation of the </a:t>
            </a:r>
            <a:r>
              <a:rPr dirty="0" sz="1200" spc="55">
                <a:latin typeface="Trebuchet MS"/>
                <a:cs typeface="Trebuchet MS"/>
              </a:rPr>
              <a:t>API </a:t>
            </a:r>
            <a:r>
              <a:rPr dirty="0" sz="1200" spc="30">
                <a:latin typeface="Trebuchet MS"/>
                <a:cs typeface="Trebuchet MS"/>
              </a:rPr>
              <a:t>must </a:t>
            </a:r>
            <a:r>
              <a:rPr dirty="0" sz="1200" spc="15">
                <a:latin typeface="Trebuchet MS"/>
                <a:cs typeface="Trebuchet MS"/>
              </a:rPr>
              <a:t>be </a:t>
            </a:r>
            <a:r>
              <a:rPr dirty="0" sz="1200" spc="-15">
                <a:latin typeface="Trebuchet MS"/>
                <a:cs typeface="Trebuchet MS"/>
              </a:rPr>
              <a:t>available. </a:t>
            </a:r>
            <a:r>
              <a:rPr dirty="0" sz="1200">
                <a:latin typeface="Trebuchet MS"/>
                <a:cs typeface="Trebuchet MS"/>
              </a:rPr>
              <a:t>Furthermore, </a:t>
            </a:r>
            <a:r>
              <a:rPr dirty="0" sz="1200" spc="-20">
                <a:latin typeface="Trebuchet MS"/>
                <a:cs typeface="Trebuchet MS"/>
              </a:rPr>
              <a:t>it  </a:t>
            </a:r>
            <a:r>
              <a:rPr dirty="0" sz="1200" spc="25">
                <a:latin typeface="Trebuchet MS"/>
                <a:cs typeface="Trebuchet MS"/>
              </a:rPr>
              <a:t>also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says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should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freely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available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test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and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create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applications.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82550">
              <a:lnSpc>
                <a:spcPct val="100000"/>
              </a:lnSpc>
              <a:spcBef>
                <a:spcPts val="5"/>
              </a:spcBef>
            </a:pPr>
            <a:r>
              <a:rPr dirty="0" sz="1200" spc="5">
                <a:latin typeface="Trebuchet MS"/>
                <a:cs typeface="Trebuchet MS"/>
              </a:rPr>
              <a:t>If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talk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about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commercial</a:t>
            </a:r>
            <a:r>
              <a:rPr dirty="0" sz="1200" spc="-15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API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users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either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pay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subscription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fees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or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use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APIs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pay-as-you-go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basis.  </a:t>
            </a:r>
            <a:r>
              <a:rPr dirty="0" sz="1200" spc="30">
                <a:latin typeface="Trebuchet MS"/>
                <a:cs typeface="Trebuchet MS"/>
              </a:rPr>
              <a:t>Publishers </a:t>
            </a:r>
            <a:r>
              <a:rPr dirty="0" sz="1200" spc="25">
                <a:latin typeface="Trebuchet MS"/>
                <a:cs typeface="Trebuchet MS"/>
              </a:rPr>
              <a:t>also </a:t>
            </a:r>
            <a:r>
              <a:rPr dirty="0" sz="1200" spc="10">
                <a:latin typeface="Trebuchet MS"/>
                <a:cs typeface="Trebuchet MS"/>
              </a:rPr>
              <a:t>offer </a:t>
            </a:r>
            <a:r>
              <a:rPr dirty="0" sz="1200" spc="5">
                <a:latin typeface="Trebuchet MS"/>
                <a:cs typeface="Trebuchet MS"/>
              </a:rPr>
              <a:t>free </a:t>
            </a:r>
            <a:r>
              <a:rPr dirty="0" sz="1200" spc="10">
                <a:latin typeface="Trebuchet MS"/>
                <a:cs typeface="Trebuchet MS"/>
              </a:rPr>
              <a:t>trials </a:t>
            </a:r>
            <a:r>
              <a:rPr dirty="0" sz="1200" spc="15">
                <a:latin typeface="Trebuchet MS"/>
                <a:cs typeface="Trebuchet MS"/>
              </a:rPr>
              <a:t>which enable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45">
                <a:latin typeface="Trebuchet MS"/>
                <a:cs typeface="Trebuchet MS"/>
              </a:rPr>
              <a:t>users </a:t>
            </a:r>
            <a:r>
              <a:rPr dirty="0" sz="1200">
                <a:latin typeface="Trebuchet MS"/>
                <a:cs typeface="Trebuchet MS"/>
              </a:rPr>
              <a:t>to evaluate </a:t>
            </a:r>
            <a:r>
              <a:rPr dirty="0" sz="1200" spc="70">
                <a:latin typeface="Trebuchet MS"/>
                <a:cs typeface="Trebuchet MS"/>
              </a:rPr>
              <a:t>APIs </a:t>
            </a:r>
            <a:r>
              <a:rPr dirty="0" sz="1200" spc="10">
                <a:latin typeface="Trebuchet MS"/>
                <a:cs typeface="Trebuchet MS"/>
              </a:rPr>
              <a:t>before </a:t>
            </a:r>
            <a:r>
              <a:rPr dirty="0" sz="1200" spc="15">
                <a:latin typeface="Trebuchet MS"/>
                <a:cs typeface="Trebuchet MS"/>
              </a:rPr>
              <a:t>they </a:t>
            </a:r>
            <a:r>
              <a:rPr dirty="0" sz="1200" spc="30">
                <a:latin typeface="Trebuchet MS"/>
                <a:cs typeface="Trebuchet MS"/>
              </a:rPr>
              <a:t>purchase </a:t>
            </a:r>
            <a:r>
              <a:rPr dirty="0" sz="1200" spc="15">
                <a:latin typeface="Trebuchet MS"/>
                <a:cs typeface="Trebuchet MS"/>
              </a:rPr>
              <a:t>the  </a:t>
            </a:r>
            <a:r>
              <a:rPr dirty="0" sz="1200" spc="10">
                <a:latin typeface="Trebuchet MS"/>
                <a:cs typeface="Trebuchet MS"/>
              </a:rPr>
              <a:t>subscription.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2" name="object 12"/>
            <p:cNvSpPr/>
            <p:nvPr/>
          </p:nvSpPr>
          <p:spPr>
            <a:xfrm>
              <a:off x="550163" y="1051560"/>
              <a:ext cx="0" cy="2904490"/>
            </a:xfrm>
            <a:custGeom>
              <a:avLst/>
              <a:gdLst/>
              <a:ahLst/>
              <a:cxnLst/>
              <a:rect l="l" t="t" r="r" b="b"/>
              <a:pathLst>
                <a:path w="0" h="2904490">
                  <a:moveTo>
                    <a:pt x="0" y="0"/>
                  </a:moveTo>
                  <a:lnTo>
                    <a:pt x="0" y="2904299"/>
                  </a:lnTo>
                </a:path>
              </a:pathLst>
            </a:custGeom>
            <a:ln w="9525">
              <a:solidFill>
                <a:srgbClr val="2136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5888" y="619582"/>
            <a:ext cx="909955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5"/>
              <a:t>M</a:t>
            </a:r>
            <a:r>
              <a:rPr dirty="0" spc="110"/>
              <a:t>ongo</a:t>
            </a:r>
            <a:r>
              <a:rPr dirty="0" spc="100"/>
              <a:t>D</a:t>
            </a:r>
            <a:r>
              <a:rPr dirty="0"/>
              <a:t>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008" y="936650"/>
            <a:ext cx="7208520" cy="14243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95"/>
              </a:spcBef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MongoDB,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most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popular 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NoSQL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database,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 an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open-source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document-oriented  database.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term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‘NoSQL’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means 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‘non-relational’.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means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MongoDB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isn’t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based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on 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table-like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relational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structure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altogether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mechanism 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storage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retrieval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data.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format of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storage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 called </a:t>
            </a:r>
            <a:r>
              <a:rPr dirty="0" sz="1300" spc="105">
                <a:solidFill>
                  <a:srgbClr val="FFFFFF"/>
                </a:solidFill>
                <a:latin typeface="Trebuchet MS"/>
                <a:cs typeface="Trebuchet MS"/>
              </a:rPr>
              <a:t>BSON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(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similar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JSON 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format).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simple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MongoDB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document</a:t>
            </a:r>
            <a:r>
              <a:rPr dirty="0" sz="13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Structure: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49" y="238671"/>
            <a:ext cx="2125345" cy="2037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86995">
              <a:lnSpc>
                <a:spcPct val="100000"/>
              </a:lnSpc>
              <a:spcBef>
                <a:spcPts val="994"/>
              </a:spcBef>
            </a:pPr>
            <a:r>
              <a:rPr dirty="0" sz="1200" spc="-30">
                <a:latin typeface="Trebuchet MS"/>
                <a:cs typeface="Trebuchet MS"/>
              </a:rPr>
              <a:t>title:</a:t>
            </a:r>
            <a:r>
              <a:rPr dirty="0" sz="1200" spc="-19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'Su</a:t>
            </a:r>
            <a:r>
              <a:rPr dirty="0" sz="1200" spc="-1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nstone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Eduversity',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86995">
              <a:lnSpc>
                <a:spcPct val="100000"/>
              </a:lnSpc>
            </a:pPr>
            <a:r>
              <a:rPr dirty="0" sz="1200" spc="-10">
                <a:latin typeface="Trebuchet MS"/>
                <a:cs typeface="Trebuchet MS"/>
              </a:rPr>
              <a:t>by: </a:t>
            </a:r>
            <a:r>
              <a:rPr dirty="0" sz="1200" spc="50">
                <a:latin typeface="Trebuchet MS"/>
                <a:cs typeface="Trebuchet MS"/>
              </a:rPr>
              <a:t>'Akshaj</a:t>
            </a:r>
            <a:r>
              <a:rPr dirty="0" sz="1200" spc="-28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Juneja',</a:t>
            </a:r>
            <a:endParaRPr sz="1200">
              <a:latin typeface="Trebuchet MS"/>
              <a:cs typeface="Trebuchet MS"/>
            </a:endParaRPr>
          </a:p>
          <a:p>
            <a:pPr marL="86995" marR="5080">
              <a:lnSpc>
                <a:spcPct val="200000"/>
              </a:lnSpc>
            </a:pPr>
            <a:r>
              <a:rPr dirty="0" sz="1200" spc="-20">
                <a:latin typeface="Trebuchet MS"/>
                <a:cs typeface="Trebuchet MS"/>
              </a:rPr>
              <a:t>url:</a:t>
            </a:r>
            <a:r>
              <a:rPr dirty="0" sz="1200" spc="-19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'https://www.sunstone.in',  </a:t>
            </a:r>
            <a:r>
              <a:rPr dirty="0" sz="1200" spc="-10">
                <a:latin typeface="Trebuchet MS"/>
                <a:cs typeface="Trebuchet MS"/>
              </a:rPr>
              <a:t>type: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'N</a:t>
            </a:r>
            <a:r>
              <a:rPr dirty="0" sz="1200" spc="-1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o</a:t>
            </a:r>
            <a:r>
              <a:rPr dirty="0" sz="1200" spc="-235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SQL'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34242" y="252005"/>
            <a:ext cx="8059420" cy="20904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73050" marR="321945" indent="-260985">
              <a:lnSpc>
                <a:spcPct val="101099"/>
              </a:lnSpc>
              <a:spcBef>
                <a:spcPts val="85"/>
              </a:spcBef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75">
                <a:latin typeface="Trebuchet MS"/>
                <a:cs typeface="Trebuchet MS"/>
              </a:rPr>
              <a:t>S</a:t>
            </a:r>
            <a:r>
              <a:rPr dirty="0" sz="1200" spc="75">
                <a:latin typeface="Trebuchet MS"/>
                <a:cs typeface="Trebuchet MS"/>
              </a:rPr>
              <a:t>QL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databases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store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tabular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format.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stored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predeﬁned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model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which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very  </a:t>
            </a:r>
            <a:r>
              <a:rPr dirty="0" sz="1200" spc="25">
                <a:latin typeface="Trebuchet MS"/>
                <a:cs typeface="Trebuchet MS"/>
              </a:rPr>
              <a:t>much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ﬂexible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today’s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real-world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highly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growing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applications.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Modern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applications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more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networked,  </a:t>
            </a:r>
            <a:r>
              <a:rPr dirty="0" sz="1200" spc="25">
                <a:latin typeface="Trebuchet MS"/>
                <a:cs typeface="Trebuchet MS"/>
              </a:rPr>
              <a:t>social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interactive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75">
                <a:latin typeface="Trebuchet MS"/>
                <a:cs typeface="Trebuchet MS"/>
              </a:rPr>
              <a:t>ever.</a:t>
            </a:r>
            <a:r>
              <a:rPr dirty="0" sz="1200" spc="-21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Applications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storing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more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more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accessing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higher  </a:t>
            </a:r>
            <a:r>
              <a:rPr dirty="0" sz="1200" spc="-20">
                <a:latin typeface="Trebuchet MS"/>
                <a:cs typeface="Trebuchet MS"/>
              </a:rPr>
              <a:t>rates.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3050" marR="5080" indent="-260985">
              <a:lnSpc>
                <a:spcPct val="101000"/>
              </a:lnSpc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5">
                <a:latin typeface="Trebuchet MS"/>
                <a:cs typeface="Trebuchet MS"/>
              </a:rPr>
              <a:t>Relational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Database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Management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System(RDBMS)</a:t>
            </a:r>
            <a:r>
              <a:rPr dirty="0" sz="1200" spc="3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correct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choice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when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comes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handling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big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 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virtue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their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design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since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horizontally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scalable.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database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runs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single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server,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then 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reach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scaling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limit.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No</a:t>
            </a:r>
            <a:r>
              <a:rPr dirty="0" sz="1200" spc="-24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SQL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databases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more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scalable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provide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superior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performance.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MongoDB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  </a:t>
            </a:r>
            <a:r>
              <a:rPr dirty="0" sz="1200" spc="40">
                <a:latin typeface="Trebuchet MS"/>
                <a:cs typeface="Trebuchet MS"/>
              </a:rPr>
              <a:t>such </a:t>
            </a:r>
            <a:r>
              <a:rPr dirty="0" sz="1200">
                <a:latin typeface="Trebuchet MS"/>
                <a:cs typeface="Trebuchet MS"/>
              </a:rPr>
              <a:t>a </a:t>
            </a:r>
            <a:r>
              <a:rPr dirty="0" sz="1200" spc="55">
                <a:latin typeface="Trebuchet MS"/>
                <a:cs typeface="Trebuchet MS"/>
              </a:rPr>
              <a:t>No </a:t>
            </a:r>
            <a:r>
              <a:rPr dirty="0" sz="1200" spc="70">
                <a:latin typeface="Trebuchet MS"/>
                <a:cs typeface="Trebuchet MS"/>
              </a:rPr>
              <a:t>SQL </a:t>
            </a:r>
            <a:r>
              <a:rPr dirty="0" sz="1200" spc="20">
                <a:latin typeface="Trebuchet MS"/>
                <a:cs typeface="Trebuchet MS"/>
              </a:rPr>
              <a:t>database </a:t>
            </a:r>
            <a:r>
              <a:rPr dirty="0" sz="1200">
                <a:latin typeface="Trebuchet MS"/>
                <a:cs typeface="Trebuchet MS"/>
              </a:rPr>
              <a:t>that </a:t>
            </a:r>
            <a:r>
              <a:rPr dirty="0" sz="1200" spc="35">
                <a:latin typeface="Trebuchet MS"/>
                <a:cs typeface="Trebuchet MS"/>
              </a:rPr>
              <a:t>scales </a:t>
            </a:r>
            <a:r>
              <a:rPr dirty="0" sz="1200" spc="15">
                <a:latin typeface="Trebuchet MS"/>
                <a:cs typeface="Trebuchet MS"/>
              </a:rPr>
              <a:t>by </a:t>
            </a:r>
            <a:r>
              <a:rPr dirty="0" sz="1200" spc="35">
                <a:latin typeface="Trebuchet MS"/>
                <a:cs typeface="Trebuchet MS"/>
              </a:rPr>
              <a:t>adding </a:t>
            </a:r>
            <a:r>
              <a:rPr dirty="0" sz="1200" spc="15">
                <a:latin typeface="Trebuchet MS"/>
                <a:cs typeface="Trebuchet MS"/>
              </a:rPr>
              <a:t>more </a:t>
            </a:r>
            <a:r>
              <a:rPr dirty="0" sz="1200" spc="25">
                <a:latin typeface="Trebuchet MS"/>
                <a:cs typeface="Trebuchet MS"/>
              </a:rPr>
              <a:t>and </a:t>
            </a:r>
            <a:r>
              <a:rPr dirty="0" sz="1200" spc="15">
                <a:latin typeface="Trebuchet MS"/>
                <a:cs typeface="Trebuchet MS"/>
              </a:rPr>
              <a:t>more </a:t>
            </a:r>
            <a:r>
              <a:rPr dirty="0" sz="1200" spc="30">
                <a:latin typeface="Trebuchet MS"/>
                <a:cs typeface="Trebuchet MS"/>
              </a:rPr>
              <a:t>servers </a:t>
            </a:r>
            <a:r>
              <a:rPr dirty="0" sz="1200" spc="25">
                <a:latin typeface="Trebuchet MS"/>
                <a:cs typeface="Trebuchet MS"/>
              </a:rPr>
              <a:t>and </a:t>
            </a:r>
            <a:r>
              <a:rPr dirty="0" sz="1200" spc="30">
                <a:latin typeface="Trebuchet MS"/>
                <a:cs typeface="Trebuchet MS"/>
              </a:rPr>
              <a:t>increases </a:t>
            </a:r>
            <a:r>
              <a:rPr dirty="0" sz="1200" spc="5">
                <a:latin typeface="Trebuchet MS"/>
                <a:cs typeface="Trebuchet MS"/>
              </a:rPr>
              <a:t>productivity </a:t>
            </a:r>
            <a:r>
              <a:rPr dirty="0" sz="1200">
                <a:latin typeface="Trebuchet MS"/>
                <a:cs typeface="Trebuchet MS"/>
              </a:rPr>
              <a:t>with </a:t>
            </a:r>
            <a:r>
              <a:rPr dirty="0" sz="1200" spc="10">
                <a:latin typeface="Trebuchet MS"/>
                <a:cs typeface="Trebuchet MS"/>
              </a:rPr>
              <a:t>its  </a:t>
            </a:r>
            <a:r>
              <a:rPr dirty="0" sz="1200" spc="15">
                <a:latin typeface="Trebuchet MS"/>
                <a:cs typeface="Trebuchet MS"/>
              </a:rPr>
              <a:t>ﬂexible </a:t>
            </a:r>
            <a:r>
              <a:rPr dirty="0" sz="1200" spc="20">
                <a:latin typeface="Trebuchet MS"/>
                <a:cs typeface="Trebuchet MS"/>
              </a:rPr>
              <a:t>document</a:t>
            </a:r>
            <a:r>
              <a:rPr dirty="0" sz="1200" spc="-21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model.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5888" y="619582"/>
            <a:ext cx="1980564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5"/>
              <a:t>RDBM </a:t>
            </a:r>
            <a:r>
              <a:rPr dirty="0"/>
              <a:t>S </a:t>
            </a:r>
            <a:r>
              <a:rPr dirty="0" spc="-15"/>
              <a:t>vs </a:t>
            </a:r>
            <a:r>
              <a:rPr dirty="0"/>
              <a:t>M</a:t>
            </a:r>
            <a:r>
              <a:rPr dirty="0" spc="-340"/>
              <a:t> </a:t>
            </a:r>
            <a:r>
              <a:rPr dirty="0" spc="50"/>
              <a:t>ongoDB: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006" y="936650"/>
            <a:ext cx="7106284" cy="2032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74955" marR="255270" indent="-262890">
              <a:lnSpc>
                <a:spcPct val="100000"/>
              </a:lnSpc>
              <a:spcBef>
                <a:spcPts val="95"/>
              </a:spcBef>
              <a:buFont typeface="Arial"/>
              <a:buChar char="▪"/>
              <a:tabLst>
                <a:tab pos="274955" algn="l"/>
              </a:tabLst>
            </a:pP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5">
                <a:solidFill>
                  <a:srgbClr val="FFFFFF"/>
                </a:solidFill>
                <a:latin typeface="Trebuchet MS"/>
                <a:cs typeface="Trebuchet MS"/>
              </a:rPr>
              <a:t>DBM</a:t>
            </a:r>
            <a:r>
              <a:rPr dirty="0" sz="13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typical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schema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design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shows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tables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relationship 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between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these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tables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whereas 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dirty="0" sz="130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document-oriented.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There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 no concept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 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schema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relationship.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marL="274955" marR="5080" indent="-262890">
              <a:lnSpc>
                <a:spcPct val="100000"/>
              </a:lnSpc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Complex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transactions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supported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complex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join</a:t>
            </a:r>
            <a:r>
              <a:rPr dirty="0" sz="13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operations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are 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available.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marL="274955" marR="10795" indent="-262890">
              <a:lnSpc>
                <a:spcPct val="100000"/>
              </a:lnSpc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highly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ﬂexible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scalable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document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structure.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example,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 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document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collection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MongoDB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two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ﬁelds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whereas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other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document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 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collection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four.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5888" y="619582"/>
            <a:ext cx="1980564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5"/>
              <a:t>RDBM </a:t>
            </a:r>
            <a:r>
              <a:rPr dirty="0"/>
              <a:t>S </a:t>
            </a:r>
            <a:r>
              <a:rPr dirty="0" spc="-15"/>
              <a:t>vs </a:t>
            </a:r>
            <a:r>
              <a:rPr dirty="0"/>
              <a:t>M</a:t>
            </a:r>
            <a:r>
              <a:rPr dirty="0" spc="-340"/>
              <a:t> </a:t>
            </a:r>
            <a:r>
              <a:rPr dirty="0" spc="50"/>
              <a:t>ongoDB: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006" y="936650"/>
            <a:ext cx="7266940" cy="14243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4320" indent="-262255">
              <a:lnSpc>
                <a:spcPct val="100000"/>
              </a:lnSpc>
              <a:spcBef>
                <a:spcPts val="95"/>
              </a:spcBef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faster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compared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5">
                <a:solidFill>
                  <a:srgbClr val="FFFFFF"/>
                </a:solidFill>
                <a:latin typeface="Trebuchet MS"/>
                <a:cs typeface="Trebuchet MS"/>
              </a:rPr>
              <a:t>DBM</a:t>
            </a:r>
            <a:r>
              <a:rPr dirty="0" sz="13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due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efﬁcient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indexing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techniques.</a:t>
            </a:r>
            <a:endParaRPr sz="1300">
              <a:latin typeface="Trebuchet MS"/>
              <a:cs typeface="Trebuchet MS"/>
            </a:endParaRPr>
          </a:p>
          <a:p>
            <a:pPr marL="274320" marR="76200" indent="-262255">
              <a:lnSpc>
                <a:spcPct val="100000"/>
              </a:lnSpc>
              <a:spcBef>
                <a:spcPts val="1655"/>
              </a:spcBef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There are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few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terms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related in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both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databases.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What’s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called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Table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 R </a:t>
            </a:r>
            <a:r>
              <a:rPr dirty="0" sz="1300" spc="105">
                <a:solidFill>
                  <a:srgbClr val="FFFFFF"/>
                </a:solidFill>
                <a:latin typeface="Trebuchet MS"/>
                <a:cs typeface="Trebuchet MS"/>
              </a:rPr>
              <a:t>DBM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is 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called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Collection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MongoDB.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Similarly,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Table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 called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Document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Column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is 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called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Field.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‘_id’</a:t>
            </a:r>
            <a:r>
              <a:rPr dirty="0" sz="13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(if</a:t>
            </a:r>
            <a:r>
              <a:rPr dirty="0" sz="13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provided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explicitly)</a:t>
            </a:r>
            <a:r>
              <a:rPr dirty="0" sz="13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12-byte 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hexadecimal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number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assures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uniqueness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every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document.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similar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Primary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key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90">
                <a:solidFill>
                  <a:srgbClr val="FFFFFF"/>
                </a:solidFill>
                <a:latin typeface="Trebuchet MS"/>
                <a:cs typeface="Trebuchet MS"/>
              </a:rPr>
              <a:t>RDBMS.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5888" y="619582"/>
            <a:ext cx="2065655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Features </a:t>
            </a:r>
            <a:r>
              <a:rPr dirty="0"/>
              <a:t>of M</a:t>
            </a:r>
            <a:r>
              <a:rPr dirty="0" spc="-305"/>
              <a:t> </a:t>
            </a:r>
            <a:r>
              <a:rPr dirty="0" spc="50"/>
              <a:t>ongoDB: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006" y="936650"/>
            <a:ext cx="7259955" cy="16224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4955" marR="5080" indent="-26289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15" b="1">
                <a:solidFill>
                  <a:srgbClr val="C78B30"/>
                </a:solidFill>
                <a:latin typeface="Trebuchet MS"/>
                <a:cs typeface="Trebuchet MS"/>
              </a:rPr>
              <a:t>Document</a:t>
            </a:r>
            <a:r>
              <a:rPr dirty="0" sz="1300" spc="-65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spc="-15" b="1">
                <a:solidFill>
                  <a:srgbClr val="C78B30"/>
                </a:solidFill>
                <a:latin typeface="Trebuchet MS"/>
                <a:cs typeface="Trebuchet MS"/>
              </a:rPr>
              <a:t>Oriented:</a:t>
            </a:r>
            <a:r>
              <a:rPr dirty="0" sz="1300" spc="-145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stores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main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subject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minimal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documents 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breaking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up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into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multiple relational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structures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RDBMS.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example,</a:t>
            </a:r>
            <a:r>
              <a:rPr dirty="0" sz="1300" spc="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endParaRPr sz="1300">
              <a:latin typeface="Trebuchet MS"/>
              <a:cs typeface="Trebuchet MS"/>
            </a:endParaRPr>
          </a:p>
          <a:p>
            <a:pPr marL="274955" marR="80645">
              <a:lnSpc>
                <a:spcPct val="100000"/>
              </a:lnSpc>
            </a:pP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stores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information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computer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 a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single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document called Computer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 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distinct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relational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structures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CPU,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RAM,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Hard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disk,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etc.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rebuchet MS"/>
              <a:cs typeface="Trebuchet MS"/>
            </a:endParaRPr>
          </a:p>
          <a:p>
            <a:pPr algn="just" marL="274320" marR="109220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4955" algn="l"/>
              </a:tabLst>
            </a:pPr>
            <a:r>
              <a:rPr dirty="0" sz="1300" spc="-5" b="1">
                <a:solidFill>
                  <a:srgbClr val="C78B30"/>
                </a:solidFill>
                <a:latin typeface="Trebuchet MS"/>
                <a:cs typeface="Trebuchet MS"/>
              </a:rPr>
              <a:t>Indexing:</a:t>
            </a:r>
            <a:r>
              <a:rPr dirty="0" sz="1300" spc="-55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indexing,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would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scan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every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document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collection 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select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those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match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the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query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would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 be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inefﬁcient.</a:t>
            </a:r>
            <a:r>
              <a:rPr dirty="0" sz="13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So,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efﬁcient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searching 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Indexing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must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uses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huge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volumes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very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less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time.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5888" y="619582"/>
            <a:ext cx="2065655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Features </a:t>
            </a:r>
            <a:r>
              <a:rPr dirty="0"/>
              <a:t>of M</a:t>
            </a:r>
            <a:r>
              <a:rPr dirty="0" spc="-305"/>
              <a:t> </a:t>
            </a:r>
            <a:r>
              <a:rPr dirty="0" spc="50"/>
              <a:t>ongoDB: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005" y="936650"/>
            <a:ext cx="7229475" cy="2626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15" b="1">
                <a:solidFill>
                  <a:srgbClr val="C78B30"/>
                </a:solidFill>
                <a:latin typeface="Trebuchet MS"/>
                <a:cs typeface="Trebuchet MS"/>
              </a:rPr>
              <a:t>Scalability: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MongoDB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scales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horizontally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sharding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(partitioning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across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various 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servers).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partitioned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chunks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shard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key,</a:t>
            </a:r>
            <a:r>
              <a:rPr dirty="0" sz="13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chunks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are  evenly distributed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across shards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reside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across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many physical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servers.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Also,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new 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machines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added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running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database.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marL="274955" marR="121920" indent="-262890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5" b="1">
                <a:solidFill>
                  <a:srgbClr val="C78B30"/>
                </a:solidFill>
                <a:latin typeface="Trebuchet MS"/>
                <a:cs typeface="Trebuchet MS"/>
              </a:rPr>
              <a:t>Replication </a:t>
            </a:r>
            <a:r>
              <a:rPr dirty="0" sz="1300" spc="10" b="1">
                <a:solidFill>
                  <a:srgbClr val="C78B30"/>
                </a:solidFill>
                <a:latin typeface="Trebuchet MS"/>
                <a:cs typeface="Trebuchet MS"/>
              </a:rPr>
              <a:t>and </a:t>
            </a:r>
            <a:r>
              <a:rPr dirty="0" sz="1300" spc="40" b="1">
                <a:solidFill>
                  <a:srgbClr val="C78B30"/>
                </a:solidFill>
                <a:latin typeface="Trebuchet MS"/>
                <a:cs typeface="Trebuchet MS"/>
              </a:rPr>
              <a:t>High </a:t>
            </a:r>
            <a:r>
              <a:rPr dirty="0" sz="1300" spc="-10" b="1">
                <a:solidFill>
                  <a:srgbClr val="C78B30"/>
                </a:solidFill>
                <a:latin typeface="Trebuchet MS"/>
                <a:cs typeface="Trebuchet MS"/>
              </a:rPr>
              <a:t>Availability: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MongoDB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increases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availability with multiple 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copies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servers.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providing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redundancy,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protects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from 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hardware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failures.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If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one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server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goes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down,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retrieved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easily from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other 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active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servers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had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them.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marL="274320" marR="59690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4320" algn="l"/>
                <a:tab pos="274955" algn="l"/>
              </a:tabLst>
            </a:pPr>
            <a:r>
              <a:rPr dirty="0" sz="1300" spc="15" b="1">
                <a:solidFill>
                  <a:srgbClr val="C78B30"/>
                </a:solidFill>
                <a:latin typeface="Trebuchet MS"/>
                <a:cs typeface="Trebuchet MS"/>
              </a:rPr>
              <a:t>Aggregation: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Aggregation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operations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process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records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return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computed 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results.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similar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GROUPBY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clause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SQL.</a:t>
            </a:r>
            <a:r>
              <a:rPr dirty="0" sz="13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few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aggregation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expressions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sum, 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avg,</a:t>
            </a:r>
            <a:r>
              <a:rPr dirty="0" sz="1300" spc="-3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min,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max,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etc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00811"/>
              <a:ext cx="9144000" cy="4312920"/>
            </a:xfrm>
            <a:custGeom>
              <a:avLst/>
              <a:gdLst/>
              <a:ahLst/>
              <a:cxnLst/>
              <a:rect l="l" t="t" r="r" b="b"/>
              <a:pathLst>
                <a:path w="9144000" h="4312920">
                  <a:moveTo>
                    <a:pt x="9144000" y="0"/>
                  </a:moveTo>
                  <a:lnTo>
                    <a:pt x="0" y="0"/>
                  </a:lnTo>
                  <a:lnTo>
                    <a:pt x="0" y="4312526"/>
                  </a:lnTo>
                  <a:lnTo>
                    <a:pt x="9144000" y="431252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136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82168"/>
              <a:ext cx="144780" cy="324485"/>
            </a:xfrm>
            <a:custGeom>
              <a:avLst/>
              <a:gdLst/>
              <a:ahLst/>
              <a:cxnLst/>
              <a:rect l="l" t="t" r="r" b="b"/>
              <a:pathLst>
                <a:path w="144780" h="324484">
                  <a:moveTo>
                    <a:pt x="144716" y="0"/>
                  </a:moveTo>
                  <a:lnTo>
                    <a:pt x="0" y="0"/>
                  </a:lnTo>
                  <a:lnTo>
                    <a:pt x="0" y="324294"/>
                  </a:lnTo>
                  <a:lnTo>
                    <a:pt x="144716" y="324294"/>
                  </a:lnTo>
                  <a:lnTo>
                    <a:pt x="144716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5888" y="619582"/>
            <a:ext cx="2604135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5"/>
              <a:t>Where</a:t>
            </a:r>
            <a:r>
              <a:rPr dirty="0" spc="-110"/>
              <a:t> </a:t>
            </a:r>
            <a:r>
              <a:rPr dirty="0" spc="20"/>
              <a:t>do</a:t>
            </a:r>
            <a:r>
              <a:rPr dirty="0" spc="-80"/>
              <a:t> </a:t>
            </a:r>
            <a:r>
              <a:rPr dirty="0"/>
              <a:t>we</a:t>
            </a:r>
            <a:r>
              <a:rPr dirty="0" spc="-105"/>
              <a:t> </a:t>
            </a:r>
            <a:r>
              <a:rPr dirty="0" spc="40"/>
              <a:t>use</a:t>
            </a:r>
            <a:r>
              <a:rPr dirty="0" spc="-65"/>
              <a:t> </a:t>
            </a:r>
            <a:r>
              <a:rPr dirty="0"/>
              <a:t>M</a:t>
            </a:r>
            <a:r>
              <a:rPr dirty="0" spc="-200"/>
              <a:t> </a:t>
            </a:r>
            <a:r>
              <a:rPr dirty="0" spc="70"/>
              <a:t>ongoDB?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5888" y="936650"/>
            <a:ext cx="7208520" cy="22428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preferred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over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5">
                <a:solidFill>
                  <a:srgbClr val="FFFFFF"/>
                </a:solidFill>
                <a:latin typeface="Trebuchet MS"/>
                <a:cs typeface="Trebuchet MS"/>
              </a:rPr>
              <a:t>DBM</a:t>
            </a:r>
            <a:r>
              <a:rPr dirty="0" sz="13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following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scenarios: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Trebuchet MS"/>
              <a:cs typeface="Trebuchet MS"/>
            </a:endParaRPr>
          </a:p>
          <a:p>
            <a:pPr marL="298450" marR="110489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300" spc="40" b="1">
                <a:solidFill>
                  <a:srgbClr val="C78B30"/>
                </a:solidFill>
                <a:latin typeface="Trebuchet MS"/>
                <a:cs typeface="Trebuchet MS"/>
              </a:rPr>
              <a:t>Big</a:t>
            </a:r>
            <a:r>
              <a:rPr dirty="0" sz="1300" spc="-25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spc="5" b="1">
                <a:solidFill>
                  <a:srgbClr val="C78B30"/>
                </a:solidFill>
                <a:latin typeface="Trebuchet MS"/>
                <a:cs typeface="Trebuchet MS"/>
              </a:rPr>
              <a:t>Data:</a:t>
            </a:r>
            <a:r>
              <a:rPr dirty="0" sz="1300" spc="-110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huge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amount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tables,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think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before 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1300" spc="105">
                <a:solidFill>
                  <a:srgbClr val="FFFFFF"/>
                </a:solidFill>
                <a:latin typeface="Trebuchet MS"/>
                <a:cs typeface="Trebuchet MS"/>
              </a:rPr>
              <a:t>DBM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databases.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MongoDB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built-in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solution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partitioning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sharding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your 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database.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marL="298450" marR="492125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300" spc="15" b="1">
                <a:solidFill>
                  <a:srgbClr val="C78B30"/>
                </a:solidFill>
                <a:latin typeface="Trebuchet MS"/>
                <a:cs typeface="Trebuchet MS"/>
              </a:rPr>
              <a:t>Unstable Schema: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Adding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column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 R </a:t>
            </a:r>
            <a:r>
              <a:rPr dirty="0" sz="1300" spc="105">
                <a:solidFill>
                  <a:srgbClr val="FFFFFF"/>
                </a:solidFill>
                <a:latin typeface="Trebuchet MS"/>
                <a:cs typeface="Trebuchet MS"/>
              </a:rPr>
              <a:t>DBM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hard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whereas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MongoDB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is 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schema-less.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Adding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ﬁeld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does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effect</a:t>
            </a:r>
            <a:r>
              <a:rPr dirty="0" sz="13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old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documents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very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easy.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marL="298450" marR="5080" indent="-262255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▪"/>
              <a:tabLst>
                <a:tab pos="299085" algn="l"/>
                <a:tab pos="299720" algn="l"/>
              </a:tabLst>
            </a:pPr>
            <a:r>
              <a:rPr dirty="0" sz="1300" spc="5" b="1">
                <a:solidFill>
                  <a:srgbClr val="C78B30"/>
                </a:solidFill>
                <a:latin typeface="Trebuchet MS"/>
                <a:cs typeface="Trebuchet MS"/>
              </a:rPr>
              <a:t>Distributed</a:t>
            </a:r>
            <a:r>
              <a:rPr dirty="0" sz="1300" spc="-65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spc="15" b="1">
                <a:solidFill>
                  <a:srgbClr val="C78B30"/>
                </a:solidFill>
                <a:latin typeface="Trebuchet MS"/>
                <a:cs typeface="Trebuchet MS"/>
              </a:rPr>
              <a:t>data</a:t>
            </a:r>
            <a:r>
              <a:rPr dirty="0" sz="1300" spc="-95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Since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copies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servers,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recovery 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instant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safe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even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failure.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02692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47"/>
                  </a:lnTo>
                  <a:lnTo>
                    <a:pt x="135483" y="344347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08248" y="216623"/>
            <a:ext cx="7938770" cy="2294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5" b="1">
                <a:solidFill>
                  <a:srgbClr val="21366A"/>
                </a:solidFill>
                <a:latin typeface="Trebuchet MS"/>
                <a:cs typeface="Trebuchet MS"/>
              </a:rPr>
              <a:t>Terminologies: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1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MongoDB</a:t>
            </a:r>
            <a:r>
              <a:rPr dirty="0" sz="1200" spc="2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Database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called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container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collections.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rebuchet MS"/>
              <a:cs typeface="Trebuchet MS"/>
            </a:endParaRPr>
          </a:p>
          <a:p>
            <a:pPr marL="798830" indent="-260985">
              <a:lnSpc>
                <a:spcPct val="100000"/>
              </a:lnSpc>
              <a:buClr>
                <a:srgbClr val="000000"/>
              </a:buClr>
              <a:buFont typeface="Arial"/>
              <a:buChar char="▪"/>
              <a:tabLst>
                <a:tab pos="798830" algn="l"/>
                <a:tab pos="799465" algn="l"/>
              </a:tabLst>
            </a:pPr>
            <a:r>
              <a:rPr dirty="0" sz="1400" spc="10">
                <a:solidFill>
                  <a:srgbClr val="C78B30"/>
                </a:solidFill>
                <a:latin typeface="Trebuchet MS"/>
                <a:cs typeface="Trebuchet MS"/>
              </a:rPr>
              <a:t>Collection</a:t>
            </a:r>
            <a:r>
              <a:rPr dirty="0" sz="1400" spc="-85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C78B30"/>
                </a:solidFill>
                <a:latin typeface="Trebuchet MS"/>
                <a:cs typeface="Trebuchet MS"/>
              </a:rPr>
              <a:t>is</a:t>
            </a:r>
            <a:r>
              <a:rPr dirty="0" sz="1400" spc="-4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C78B30"/>
                </a:solidFill>
                <a:latin typeface="Trebuchet MS"/>
                <a:cs typeface="Trebuchet MS"/>
              </a:rPr>
              <a:t>a</a:t>
            </a:r>
            <a:r>
              <a:rPr dirty="0" sz="1400" spc="-45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C78B30"/>
                </a:solidFill>
                <a:latin typeface="Trebuchet MS"/>
                <a:cs typeface="Trebuchet MS"/>
              </a:rPr>
              <a:t>bunch</a:t>
            </a:r>
            <a:r>
              <a:rPr dirty="0" sz="1400" spc="-8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C78B30"/>
                </a:solidFill>
                <a:latin typeface="Trebuchet MS"/>
                <a:cs typeface="Trebuchet MS"/>
              </a:rPr>
              <a:t>of</a:t>
            </a:r>
            <a:r>
              <a:rPr dirty="0" sz="1400" spc="-8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90">
                <a:solidFill>
                  <a:srgbClr val="C78B30"/>
                </a:solidFill>
                <a:latin typeface="Trebuchet MS"/>
                <a:cs typeface="Trebuchet MS"/>
              </a:rPr>
              <a:t>MongoDB</a:t>
            </a:r>
            <a:r>
              <a:rPr dirty="0" sz="140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C78B30"/>
                </a:solidFill>
                <a:latin typeface="Trebuchet MS"/>
                <a:cs typeface="Trebuchet MS"/>
              </a:rPr>
              <a:t>documents.</a:t>
            </a:r>
            <a:r>
              <a:rPr dirty="0" sz="1400" spc="-10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C78B30"/>
                </a:solidFill>
                <a:latin typeface="Trebuchet MS"/>
                <a:cs typeface="Trebuchet MS"/>
              </a:rPr>
              <a:t>It</a:t>
            </a:r>
            <a:r>
              <a:rPr dirty="0" sz="1400" spc="-105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C78B30"/>
                </a:solidFill>
                <a:latin typeface="Trebuchet MS"/>
                <a:cs typeface="Trebuchet MS"/>
              </a:rPr>
              <a:t>is</a:t>
            </a:r>
            <a:r>
              <a:rPr dirty="0" sz="1400" spc="-4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C78B30"/>
                </a:solidFill>
                <a:latin typeface="Trebuchet MS"/>
                <a:cs typeface="Trebuchet MS"/>
              </a:rPr>
              <a:t>similar</a:t>
            </a:r>
            <a:r>
              <a:rPr dirty="0" sz="1400" spc="-3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C78B30"/>
                </a:solidFill>
                <a:latin typeface="Trebuchet MS"/>
                <a:cs typeface="Trebuchet MS"/>
              </a:rPr>
              <a:t>to</a:t>
            </a:r>
            <a:r>
              <a:rPr dirty="0" sz="1400" spc="-85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25">
                <a:solidFill>
                  <a:srgbClr val="C78B30"/>
                </a:solidFill>
                <a:latin typeface="Trebuchet MS"/>
                <a:cs typeface="Trebuchet MS"/>
              </a:rPr>
              <a:t>tables</a:t>
            </a:r>
            <a:r>
              <a:rPr dirty="0" sz="1400" spc="-65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C78B30"/>
                </a:solidFill>
                <a:latin typeface="Trebuchet MS"/>
                <a:cs typeface="Trebuchet MS"/>
              </a:rPr>
              <a:t>in</a:t>
            </a:r>
            <a:r>
              <a:rPr dirty="0" sz="1400" spc="-10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105">
                <a:solidFill>
                  <a:srgbClr val="C78B30"/>
                </a:solidFill>
                <a:latin typeface="Trebuchet MS"/>
                <a:cs typeface="Trebuchet MS"/>
              </a:rPr>
              <a:t>RDBMS.</a:t>
            </a:r>
            <a:endParaRPr sz="1400">
              <a:latin typeface="Trebuchet MS"/>
              <a:cs typeface="Trebuchet MS"/>
            </a:endParaRPr>
          </a:p>
          <a:p>
            <a:pPr marL="798195" marR="5080" indent="-260350">
              <a:lnSpc>
                <a:spcPct val="100000"/>
              </a:lnSpc>
              <a:spcBef>
                <a:spcPts val="1695"/>
              </a:spcBef>
              <a:buClr>
                <a:srgbClr val="000000"/>
              </a:buClr>
              <a:buFont typeface="Arial"/>
              <a:buChar char="▪"/>
              <a:tabLst>
                <a:tab pos="798830" algn="l"/>
                <a:tab pos="799465" algn="l"/>
              </a:tabLst>
            </a:pPr>
            <a:r>
              <a:rPr dirty="0" sz="1400" spc="30">
                <a:solidFill>
                  <a:srgbClr val="C78B30"/>
                </a:solidFill>
                <a:latin typeface="Trebuchet MS"/>
                <a:cs typeface="Trebuchet MS"/>
              </a:rPr>
              <a:t>Document</a:t>
            </a:r>
            <a:r>
              <a:rPr dirty="0" sz="1400" spc="-5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C78B30"/>
                </a:solidFill>
                <a:latin typeface="Trebuchet MS"/>
                <a:cs typeface="Trebuchet MS"/>
              </a:rPr>
              <a:t>is</a:t>
            </a:r>
            <a:r>
              <a:rPr dirty="0" sz="1400" spc="-3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25">
                <a:solidFill>
                  <a:srgbClr val="C78B30"/>
                </a:solidFill>
                <a:latin typeface="Trebuchet MS"/>
                <a:cs typeface="Trebuchet MS"/>
              </a:rPr>
              <a:t>made</a:t>
            </a:r>
            <a:r>
              <a:rPr dirty="0" sz="1400" spc="-55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C78B30"/>
                </a:solidFill>
                <a:latin typeface="Trebuchet MS"/>
                <a:cs typeface="Trebuchet MS"/>
              </a:rPr>
              <a:t>of</a:t>
            </a:r>
            <a:r>
              <a:rPr dirty="0" sz="1400" spc="-75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C78B30"/>
                </a:solidFill>
                <a:latin typeface="Trebuchet MS"/>
                <a:cs typeface="Trebuchet MS"/>
              </a:rPr>
              <a:t>ﬁelds.</a:t>
            </a:r>
            <a:r>
              <a:rPr dirty="0" sz="1400" spc="-10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C78B30"/>
                </a:solidFill>
                <a:latin typeface="Trebuchet MS"/>
                <a:cs typeface="Trebuchet MS"/>
              </a:rPr>
              <a:t>It</a:t>
            </a:r>
            <a:r>
              <a:rPr dirty="0" sz="1400" spc="-10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C78B30"/>
                </a:solidFill>
                <a:latin typeface="Trebuchet MS"/>
                <a:cs typeface="Trebuchet MS"/>
              </a:rPr>
              <a:t>is</a:t>
            </a:r>
            <a:r>
              <a:rPr dirty="0" sz="1400" spc="-4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C78B30"/>
                </a:solidFill>
                <a:latin typeface="Trebuchet MS"/>
                <a:cs typeface="Trebuchet MS"/>
              </a:rPr>
              <a:t>similar</a:t>
            </a:r>
            <a:r>
              <a:rPr dirty="0" sz="1400" spc="-3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C78B30"/>
                </a:solidFill>
                <a:latin typeface="Trebuchet MS"/>
                <a:cs typeface="Trebuchet MS"/>
              </a:rPr>
              <a:t>to</a:t>
            </a:r>
            <a:r>
              <a:rPr dirty="0" sz="1400" spc="-8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C78B30"/>
                </a:solidFill>
                <a:latin typeface="Trebuchet MS"/>
                <a:cs typeface="Trebuchet MS"/>
              </a:rPr>
              <a:t>a</a:t>
            </a:r>
            <a:r>
              <a:rPr dirty="0" sz="1400" spc="-4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C78B30"/>
                </a:solidFill>
                <a:latin typeface="Trebuchet MS"/>
                <a:cs typeface="Trebuchet MS"/>
              </a:rPr>
              <a:t>tuple</a:t>
            </a:r>
            <a:r>
              <a:rPr dirty="0" sz="1400" spc="-8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C78B30"/>
                </a:solidFill>
                <a:latin typeface="Trebuchet MS"/>
                <a:cs typeface="Trebuchet MS"/>
              </a:rPr>
              <a:t>in</a:t>
            </a:r>
            <a:r>
              <a:rPr dirty="0" sz="1400" spc="-85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90">
                <a:solidFill>
                  <a:srgbClr val="C78B30"/>
                </a:solidFill>
                <a:latin typeface="Trebuchet MS"/>
                <a:cs typeface="Trebuchet MS"/>
              </a:rPr>
              <a:t>RDBMS,</a:t>
            </a:r>
            <a:r>
              <a:rPr dirty="0" sz="1400" spc="3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C78B30"/>
                </a:solidFill>
                <a:latin typeface="Trebuchet MS"/>
                <a:cs typeface="Trebuchet MS"/>
              </a:rPr>
              <a:t>but</a:t>
            </a:r>
            <a:r>
              <a:rPr dirty="0" sz="1400" spc="-65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C78B30"/>
                </a:solidFill>
                <a:latin typeface="Trebuchet MS"/>
                <a:cs typeface="Trebuchet MS"/>
              </a:rPr>
              <a:t>it</a:t>
            </a:r>
            <a:r>
              <a:rPr dirty="0" sz="1400" spc="-114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C78B30"/>
                </a:solidFill>
                <a:latin typeface="Trebuchet MS"/>
                <a:cs typeface="Trebuchet MS"/>
              </a:rPr>
              <a:t>has</a:t>
            </a:r>
            <a:r>
              <a:rPr dirty="0" sz="1400" spc="-2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25">
                <a:solidFill>
                  <a:srgbClr val="C78B30"/>
                </a:solidFill>
                <a:latin typeface="Trebuchet MS"/>
                <a:cs typeface="Trebuchet MS"/>
              </a:rPr>
              <a:t>dynamic</a:t>
            </a:r>
            <a:r>
              <a:rPr dirty="0" sz="1400" spc="-6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C78B30"/>
                </a:solidFill>
                <a:latin typeface="Trebuchet MS"/>
                <a:cs typeface="Trebuchet MS"/>
              </a:rPr>
              <a:t>schema  </a:t>
            </a:r>
            <a:r>
              <a:rPr dirty="0" sz="1400" spc="-40">
                <a:solidFill>
                  <a:srgbClr val="C78B30"/>
                </a:solidFill>
                <a:latin typeface="Trebuchet MS"/>
                <a:cs typeface="Trebuchet MS"/>
              </a:rPr>
              <a:t>here.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▪"/>
            </a:pPr>
            <a:endParaRPr sz="1500">
              <a:latin typeface="Trebuchet MS"/>
              <a:cs typeface="Trebuchet MS"/>
            </a:endParaRPr>
          </a:p>
          <a:p>
            <a:pPr marL="798830" indent="-260985">
              <a:lnSpc>
                <a:spcPct val="100000"/>
              </a:lnSpc>
              <a:buClr>
                <a:srgbClr val="000000"/>
              </a:buClr>
              <a:buFont typeface="Arial"/>
              <a:buChar char="▪"/>
              <a:tabLst>
                <a:tab pos="798830" algn="l"/>
                <a:tab pos="799465" algn="l"/>
              </a:tabLst>
            </a:pPr>
            <a:r>
              <a:rPr dirty="0" sz="1400" spc="40">
                <a:solidFill>
                  <a:srgbClr val="C78B30"/>
                </a:solidFill>
                <a:latin typeface="Trebuchet MS"/>
                <a:cs typeface="Trebuchet MS"/>
              </a:rPr>
              <a:t>Documents</a:t>
            </a:r>
            <a:r>
              <a:rPr dirty="0" sz="1400" spc="-8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C78B30"/>
                </a:solidFill>
                <a:latin typeface="Trebuchet MS"/>
                <a:cs typeface="Trebuchet MS"/>
              </a:rPr>
              <a:t>of</a:t>
            </a:r>
            <a:r>
              <a:rPr dirty="0" sz="1400" spc="-7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C78B30"/>
                </a:solidFill>
                <a:latin typeface="Trebuchet MS"/>
                <a:cs typeface="Trebuchet MS"/>
              </a:rPr>
              <a:t>the</a:t>
            </a:r>
            <a:r>
              <a:rPr dirty="0" sz="1400" spc="-8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C78B30"/>
                </a:solidFill>
                <a:latin typeface="Trebuchet MS"/>
                <a:cs typeface="Trebuchet MS"/>
              </a:rPr>
              <a:t>same</a:t>
            </a:r>
            <a:r>
              <a:rPr dirty="0" sz="1400" spc="-5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C78B30"/>
                </a:solidFill>
                <a:latin typeface="Trebuchet MS"/>
                <a:cs typeface="Trebuchet MS"/>
              </a:rPr>
              <a:t>collection</a:t>
            </a:r>
            <a:r>
              <a:rPr dirty="0" sz="1400" spc="-9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25">
                <a:solidFill>
                  <a:srgbClr val="C78B30"/>
                </a:solidFill>
                <a:latin typeface="Trebuchet MS"/>
                <a:cs typeface="Trebuchet MS"/>
              </a:rPr>
              <a:t>need</a:t>
            </a:r>
            <a:r>
              <a:rPr dirty="0" sz="1400" spc="-75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C78B30"/>
                </a:solidFill>
                <a:latin typeface="Trebuchet MS"/>
                <a:cs typeface="Trebuchet MS"/>
              </a:rPr>
              <a:t>not</a:t>
            </a:r>
            <a:r>
              <a:rPr dirty="0" sz="1400" spc="-9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C78B30"/>
                </a:solidFill>
                <a:latin typeface="Trebuchet MS"/>
                <a:cs typeface="Trebuchet MS"/>
              </a:rPr>
              <a:t>have</a:t>
            </a:r>
            <a:r>
              <a:rPr dirty="0" sz="1400" spc="-65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C78B30"/>
                </a:solidFill>
                <a:latin typeface="Trebuchet MS"/>
                <a:cs typeface="Trebuchet MS"/>
              </a:rPr>
              <a:t>the</a:t>
            </a:r>
            <a:r>
              <a:rPr dirty="0" sz="1400" spc="-85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C78B30"/>
                </a:solidFill>
                <a:latin typeface="Trebuchet MS"/>
                <a:cs typeface="Trebuchet MS"/>
              </a:rPr>
              <a:t>same</a:t>
            </a:r>
            <a:r>
              <a:rPr dirty="0" sz="1400" spc="-25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C78B30"/>
                </a:solidFill>
                <a:latin typeface="Trebuchet MS"/>
                <a:cs typeface="Trebuchet MS"/>
              </a:rPr>
              <a:t>set</a:t>
            </a:r>
            <a:r>
              <a:rPr dirty="0" sz="1400" spc="-5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C78B30"/>
                </a:solidFill>
                <a:latin typeface="Trebuchet MS"/>
                <a:cs typeface="Trebuchet MS"/>
              </a:rPr>
              <a:t>of</a:t>
            </a:r>
            <a:r>
              <a:rPr dirty="0" sz="1400" spc="-80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C78B30"/>
                </a:solidFill>
                <a:latin typeface="Trebuchet MS"/>
                <a:cs typeface="Trebuchet MS"/>
              </a:rPr>
              <a:t>ﬁelds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7" name="object 7"/>
            <p:cNvSpPr/>
            <p:nvPr/>
          </p:nvSpPr>
          <p:spPr>
            <a:xfrm>
              <a:off x="461772" y="1213103"/>
              <a:ext cx="175260" cy="373380"/>
            </a:xfrm>
            <a:custGeom>
              <a:avLst/>
              <a:gdLst/>
              <a:ahLst/>
              <a:cxnLst/>
              <a:rect l="l" t="t" r="r" b="b"/>
              <a:pathLst>
                <a:path w="175259" h="373380">
                  <a:moveTo>
                    <a:pt x="175259" y="0"/>
                  </a:moveTo>
                  <a:lnTo>
                    <a:pt x="0" y="0"/>
                  </a:lnTo>
                  <a:lnTo>
                    <a:pt x="0" y="373278"/>
                  </a:lnTo>
                  <a:lnTo>
                    <a:pt x="175259" y="373278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C78B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0163" y="1303019"/>
              <a:ext cx="0" cy="1403350"/>
            </a:xfrm>
            <a:custGeom>
              <a:avLst/>
              <a:gdLst/>
              <a:ahLst/>
              <a:cxnLst/>
              <a:rect l="l" t="t" r="r" b="b"/>
              <a:pathLst>
                <a:path w="0" h="1403350">
                  <a:moveTo>
                    <a:pt x="0" y="0"/>
                  </a:moveTo>
                  <a:lnTo>
                    <a:pt x="0" y="1403350"/>
                  </a:lnTo>
                </a:path>
              </a:pathLst>
            </a:custGeom>
            <a:ln w="9525">
              <a:solidFill>
                <a:srgbClr val="C78B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02692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47"/>
                  </a:lnTo>
                  <a:lnTo>
                    <a:pt x="135483" y="344347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39802" y="265900"/>
            <a:ext cx="7538720" cy="310388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52400" marR="5080" indent="-140335">
              <a:lnSpc>
                <a:spcPct val="103699"/>
              </a:lnSpc>
              <a:spcBef>
                <a:spcPts val="45"/>
              </a:spcBef>
              <a:buClr>
                <a:srgbClr val="21366A"/>
              </a:buClr>
              <a:buSzPct val="141666"/>
              <a:buFont typeface="Arial"/>
              <a:buChar char="▪"/>
              <a:tabLst>
                <a:tab pos="153035" algn="l"/>
              </a:tabLst>
            </a:pPr>
            <a:r>
              <a:rPr dirty="0" sz="1200" spc="10">
                <a:latin typeface="Trebuchet MS"/>
                <a:cs typeface="Trebuchet MS"/>
              </a:rPr>
              <a:t>Af</a:t>
            </a:r>
            <a:r>
              <a:rPr dirty="0" sz="1200" spc="10">
                <a:latin typeface="Trebuchet MS"/>
                <a:cs typeface="Trebuchet MS"/>
              </a:rPr>
              <a:t>ter </a:t>
            </a:r>
            <a:r>
              <a:rPr dirty="0" sz="1200" spc="20">
                <a:latin typeface="Trebuchet MS"/>
                <a:cs typeface="Trebuchet MS"/>
              </a:rPr>
              <a:t>you </a:t>
            </a:r>
            <a:r>
              <a:rPr dirty="0" sz="1200" spc="10">
                <a:latin typeface="Trebuchet MS"/>
                <a:cs typeface="Trebuchet MS"/>
              </a:rPr>
              <a:t>install </a:t>
            </a:r>
            <a:r>
              <a:rPr dirty="0" sz="1200" spc="50">
                <a:latin typeface="Trebuchet MS"/>
                <a:cs typeface="Trebuchet MS"/>
              </a:rPr>
              <a:t>MongoDB, </a:t>
            </a:r>
            <a:r>
              <a:rPr dirty="0" sz="1200" spc="20">
                <a:latin typeface="Trebuchet MS"/>
                <a:cs typeface="Trebuchet MS"/>
              </a:rPr>
              <a:t>you </a:t>
            </a:r>
            <a:r>
              <a:rPr dirty="0" sz="1200" spc="25">
                <a:latin typeface="Trebuchet MS"/>
                <a:cs typeface="Trebuchet MS"/>
              </a:rPr>
              <a:t>can </a:t>
            </a:r>
            <a:r>
              <a:rPr dirty="0" sz="1200" spc="35">
                <a:latin typeface="Trebuchet MS"/>
                <a:cs typeface="Trebuchet MS"/>
              </a:rPr>
              <a:t>see </a:t>
            </a:r>
            <a:r>
              <a:rPr dirty="0" sz="1200" spc="5">
                <a:latin typeface="Trebuchet MS"/>
                <a:cs typeface="Trebuchet MS"/>
              </a:rPr>
              <a:t>all </a:t>
            </a:r>
            <a:r>
              <a:rPr dirty="0" sz="1200" spc="10">
                <a:latin typeface="Trebuchet MS"/>
                <a:cs typeface="Trebuchet MS"/>
              </a:rPr>
              <a:t>the installed ﬁle </a:t>
            </a:r>
            <a:r>
              <a:rPr dirty="0" sz="1200" spc="15">
                <a:latin typeface="Trebuchet MS"/>
                <a:cs typeface="Trebuchet MS"/>
              </a:rPr>
              <a:t>inside </a:t>
            </a:r>
            <a:r>
              <a:rPr dirty="0" sz="1200" spc="30">
                <a:latin typeface="Trebuchet MS"/>
                <a:cs typeface="Trebuchet MS"/>
              </a:rPr>
              <a:t>C:\ProgramFiles\MongoDB\ </a:t>
            </a:r>
            <a:r>
              <a:rPr dirty="0" sz="1200" spc="-5">
                <a:latin typeface="Trebuchet MS"/>
                <a:cs typeface="Trebuchet MS"/>
              </a:rPr>
              <a:t>(default  </a:t>
            </a:r>
            <a:r>
              <a:rPr dirty="0" sz="1200" spc="-20">
                <a:latin typeface="Trebuchet MS"/>
                <a:cs typeface="Trebuchet MS"/>
              </a:rPr>
              <a:t>location).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C:\Program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Files\MongoDB\Server\3.2\bin</a:t>
            </a:r>
            <a:r>
              <a:rPr dirty="0" sz="1200" spc="-25">
                <a:latin typeface="Trebuchet MS"/>
                <a:cs typeface="Trebuchet MS"/>
              </a:rPr>
              <a:t> directory,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there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bunch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executables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 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short-description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about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them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would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be:</a:t>
            </a:r>
            <a:endParaRPr sz="1200">
              <a:latin typeface="Trebuchet MS"/>
              <a:cs typeface="Trebuchet MS"/>
            </a:endParaRPr>
          </a:p>
          <a:p>
            <a:pPr marL="152400">
              <a:lnSpc>
                <a:spcPct val="100000"/>
              </a:lnSpc>
              <a:spcBef>
                <a:spcPts val="1090"/>
              </a:spcBef>
            </a:pPr>
            <a:r>
              <a:rPr dirty="0" sz="1200" spc="5" b="1">
                <a:solidFill>
                  <a:srgbClr val="C78B30"/>
                </a:solidFill>
                <a:latin typeface="Trebuchet MS"/>
                <a:cs typeface="Trebuchet MS"/>
              </a:rPr>
              <a:t>mongo:</a:t>
            </a:r>
            <a:r>
              <a:rPr dirty="0" sz="1200" spc="-90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Command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Line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Interface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interact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db.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rebuchet MS"/>
              <a:cs typeface="Trebuchet MS"/>
            </a:endParaRPr>
          </a:p>
          <a:p>
            <a:pPr marL="152400">
              <a:lnSpc>
                <a:spcPct val="100000"/>
              </a:lnSpc>
            </a:pPr>
            <a:r>
              <a:rPr dirty="0" sz="1200" spc="10" b="1">
                <a:solidFill>
                  <a:srgbClr val="C78B30"/>
                </a:solidFill>
                <a:latin typeface="Trebuchet MS"/>
                <a:cs typeface="Trebuchet MS"/>
              </a:rPr>
              <a:t>mongod:</a:t>
            </a:r>
            <a:r>
              <a:rPr dirty="0" sz="1200" spc="-120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database.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Sets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up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server.</a:t>
            </a:r>
            <a:endParaRPr sz="1200">
              <a:latin typeface="Trebuchet MS"/>
              <a:cs typeface="Trebuchet MS"/>
            </a:endParaRPr>
          </a:p>
          <a:p>
            <a:pPr marL="152400" marR="3112135">
              <a:lnSpc>
                <a:spcPct val="200000"/>
              </a:lnSpc>
            </a:pPr>
            <a:r>
              <a:rPr dirty="0" sz="1200" spc="10" b="1">
                <a:solidFill>
                  <a:srgbClr val="C78B30"/>
                </a:solidFill>
                <a:latin typeface="Trebuchet MS"/>
                <a:cs typeface="Trebuchet MS"/>
              </a:rPr>
              <a:t>mongodump:</a:t>
            </a:r>
            <a:r>
              <a:rPr dirty="0" sz="1200" spc="-95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dumps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out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Binary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of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Database(BS</a:t>
            </a:r>
            <a:r>
              <a:rPr dirty="0" sz="1200" spc="-15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ON)  </a:t>
            </a:r>
            <a:r>
              <a:rPr dirty="0" sz="1200" spc="-5" b="1">
                <a:solidFill>
                  <a:srgbClr val="C78B30"/>
                </a:solidFill>
                <a:latin typeface="Trebuchet MS"/>
                <a:cs typeface="Trebuchet MS"/>
              </a:rPr>
              <a:t>mongoexport: </a:t>
            </a:r>
            <a:r>
              <a:rPr dirty="0" sz="1200" spc="40">
                <a:latin typeface="Trebuchet MS"/>
                <a:cs typeface="Trebuchet MS"/>
              </a:rPr>
              <a:t>Exports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20">
                <a:latin typeface="Trebuchet MS"/>
                <a:cs typeface="Trebuchet MS"/>
              </a:rPr>
              <a:t>document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-20">
                <a:latin typeface="Trebuchet MS"/>
                <a:cs typeface="Trebuchet MS"/>
              </a:rPr>
              <a:t>Json, </a:t>
            </a:r>
            <a:r>
              <a:rPr dirty="0" sz="1200" spc="85">
                <a:latin typeface="Trebuchet MS"/>
                <a:cs typeface="Trebuchet MS"/>
              </a:rPr>
              <a:t>CSV </a:t>
            </a:r>
            <a:r>
              <a:rPr dirty="0" sz="1200" spc="10">
                <a:latin typeface="Trebuchet MS"/>
                <a:cs typeface="Trebuchet MS"/>
              </a:rPr>
              <a:t>format  </a:t>
            </a:r>
            <a:r>
              <a:rPr dirty="0" sz="1200" spc="5" b="1">
                <a:solidFill>
                  <a:srgbClr val="C78B30"/>
                </a:solidFill>
                <a:latin typeface="Trebuchet MS"/>
                <a:cs typeface="Trebuchet MS"/>
              </a:rPr>
              <a:t>mongoimport: </a:t>
            </a:r>
            <a:r>
              <a:rPr dirty="0" sz="1200" spc="-110">
                <a:latin typeface="Trebuchet MS"/>
                <a:cs typeface="Trebuchet MS"/>
              </a:rPr>
              <a:t>To </a:t>
            </a:r>
            <a:r>
              <a:rPr dirty="0" sz="1200" spc="10">
                <a:latin typeface="Trebuchet MS"/>
                <a:cs typeface="Trebuchet MS"/>
              </a:rPr>
              <a:t>import </a:t>
            </a:r>
            <a:r>
              <a:rPr dirty="0" sz="1200" spc="40">
                <a:latin typeface="Trebuchet MS"/>
                <a:cs typeface="Trebuchet MS"/>
              </a:rPr>
              <a:t>some </a:t>
            </a:r>
            <a:r>
              <a:rPr dirty="0" sz="1200" spc="5">
                <a:latin typeface="Trebuchet MS"/>
                <a:cs typeface="Trebuchet MS"/>
              </a:rPr>
              <a:t>data </a:t>
            </a:r>
            <a:r>
              <a:rPr dirty="0" sz="1200" spc="-20">
                <a:latin typeface="Trebuchet MS"/>
                <a:cs typeface="Trebuchet MS"/>
              </a:rPr>
              <a:t>into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-5">
                <a:latin typeface="Trebuchet MS"/>
                <a:cs typeface="Trebuchet MS"/>
              </a:rPr>
              <a:t>DB.  </a:t>
            </a:r>
            <a:r>
              <a:rPr dirty="0" sz="1200" spc="5" b="1">
                <a:solidFill>
                  <a:srgbClr val="C78B30"/>
                </a:solidFill>
                <a:latin typeface="Trebuchet MS"/>
                <a:cs typeface="Trebuchet MS"/>
              </a:rPr>
              <a:t>mongorestore: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10">
                <a:latin typeface="Trebuchet MS"/>
                <a:cs typeface="Trebuchet MS"/>
              </a:rPr>
              <a:t>restore </a:t>
            </a:r>
            <a:r>
              <a:rPr dirty="0" sz="1200" spc="25">
                <a:latin typeface="Trebuchet MS"/>
                <a:cs typeface="Trebuchet MS"/>
              </a:rPr>
              <a:t>anything </a:t>
            </a:r>
            <a:r>
              <a:rPr dirty="0" sz="1200">
                <a:latin typeface="Trebuchet MS"/>
                <a:cs typeface="Trebuchet MS"/>
              </a:rPr>
              <a:t>that </a:t>
            </a:r>
            <a:r>
              <a:rPr dirty="0" sz="1200" spc="-5">
                <a:latin typeface="Trebuchet MS"/>
                <a:cs typeface="Trebuchet MS"/>
              </a:rPr>
              <a:t>you’ve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exported.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2400">
              <a:lnSpc>
                <a:spcPct val="100000"/>
              </a:lnSpc>
            </a:pPr>
            <a:r>
              <a:rPr dirty="0" sz="1200" spc="20" b="1">
                <a:solidFill>
                  <a:srgbClr val="C78B30"/>
                </a:solidFill>
                <a:latin typeface="Trebuchet MS"/>
                <a:cs typeface="Trebuchet MS"/>
              </a:rPr>
              <a:t>mongostat:</a:t>
            </a:r>
            <a:r>
              <a:rPr dirty="0" sz="1200" spc="-150" b="1">
                <a:solidFill>
                  <a:srgbClr val="C78B30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</a:t>
            </a:r>
            <a:r>
              <a:rPr dirty="0" sz="1200" spc="-1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tatistics 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databases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04228"/>
              <a:ext cx="9144000" cy="4489450"/>
            </a:xfrm>
            <a:custGeom>
              <a:avLst/>
              <a:gdLst/>
              <a:ahLst/>
              <a:cxnLst/>
              <a:rect l="l" t="t" r="r" b="b"/>
              <a:pathLst>
                <a:path w="9144000" h="4489450">
                  <a:moveTo>
                    <a:pt x="9143987" y="0"/>
                  </a:moveTo>
                  <a:lnTo>
                    <a:pt x="0" y="0"/>
                  </a:lnTo>
                  <a:lnTo>
                    <a:pt x="0" y="4489196"/>
                  </a:lnTo>
                  <a:lnTo>
                    <a:pt x="9143987" y="4489196"/>
                  </a:lnTo>
                  <a:lnTo>
                    <a:pt x="9143987" y="0"/>
                  </a:lnTo>
                  <a:close/>
                </a:path>
              </a:pathLst>
            </a:custGeom>
            <a:solidFill>
              <a:srgbClr val="EFC7C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8248" y="357708"/>
            <a:ext cx="1669414" cy="254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0">
                <a:solidFill>
                  <a:srgbClr val="822836"/>
                </a:solidFill>
              </a:rPr>
              <a:t>How </a:t>
            </a:r>
            <a:r>
              <a:rPr dirty="0" spc="25">
                <a:solidFill>
                  <a:srgbClr val="822836"/>
                </a:solidFill>
              </a:rPr>
              <a:t>does </a:t>
            </a:r>
            <a:r>
              <a:rPr dirty="0" spc="-5">
                <a:solidFill>
                  <a:srgbClr val="822836"/>
                </a:solidFill>
              </a:rPr>
              <a:t>it</a:t>
            </a:r>
            <a:r>
              <a:rPr dirty="0" spc="-330">
                <a:solidFill>
                  <a:srgbClr val="822836"/>
                </a:solidFill>
              </a:rPr>
              <a:t> </a:t>
            </a:r>
            <a:r>
              <a:rPr dirty="0" spc="10">
                <a:solidFill>
                  <a:srgbClr val="822836"/>
                </a:solidFill>
              </a:rPr>
              <a:t>work?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4241" y="714781"/>
            <a:ext cx="6751955" cy="58166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273050" marR="5080" indent="-260985">
              <a:lnSpc>
                <a:spcPct val="102099"/>
              </a:lnSpc>
              <a:spcBef>
                <a:spcPts val="70"/>
              </a:spcBef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-85">
                <a:latin typeface="Trebuchet MS"/>
                <a:cs typeface="Trebuchet MS"/>
              </a:rPr>
              <a:t>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understand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working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API,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let’s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take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example.</a:t>
            </a:r>
            <a:r>
              <a:rPr dirty="0" sz="1200" spc="-18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Assume</a:t>
            </a:r>
            <a:r>
              <a:rPr dirty="0" sz="1200" spc="2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have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opened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  </a:t>
            </a:r>
            <a:r>
              <a:rPr dirty="0" sz="1200" spc="80">
                <a:latin typeface="Trebuchet MS"/>
                <a:cs typeface="Trebuchet MS"/>
              </a:rPr>
              <a:t>ABC </a:t>
            </a:r>
            <a:r>
              <a:rPr dirty="0" sz="1200" spc="15">
                <a:latin typeface="Trebuchet MS"/>
                <a:cs typeface="Trebuchet MS"/>
              </a:rPr>
              <a:t>website </a:t>
            </a:r>
            <a:r>
              <a:rPr dirty="0" sz="1200" spc="5">
                <a:latin typeface="Trebuchet MS"/>
                <a:cs typeface="Trebuchet MS"/>
              </a:rPr>
              <a:t>or </a:t>
            </a:r>
            <a:r>
              <a:rPr dirty="0" sz="1200" spc="25">
                <a:latin typeface="Trebuchet MS"/>
                <a:cs typeface="Trebuchet MS"/>
              </a:rPr>
              <a:t>app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25">
                <a:latin typeface="Trebuchet MS"/>
                <a:cs typeface="Trebuchet MS"/>
              </a:rPr>
              <a:t>book </a:t>
            </a:r>
            <a:r>
              <a:rPr dirty="0" sz="1200">
                <a:latin typeface="Trebuchet MS"/>
                <a:cs typeface="Trebuchet MS"/>
              </a:rPr>
              <a:t>a </a:t>
            </a:r>
            <a:r>
              <a:rPr dirty="0" sz="1200" spc="-5">
                <a:latin typeface="Trebuchet MS"/>
                <a:cs typeface="Trebuchet MS"/>
              </a:rPr>
              <a:t>ﬂight. </a:t>
            </a:r>
            <a:r>
              <a:rPr dirty="0" sz="1200" spc="-40">
                <a:latin typeface="Trebuchet MS"/>
                <a:cs typeface="Trebuchet MS"/>
              </a:rPr>
              <a:t>You </a:t>
            </a:r>
            <a:r>
              <a:rPr dirty="0" sz="1200" spc="15">
                <a:latin typeface="Trebuchet MS"/>
                <a:cs typeface="Trebuchet MS"/>
              </a:rPr>
              <a:t>ﬁlled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15">
                <a:latin typeface="Trebuchet MS"/>
                <a:cs typeface="Trebuchet MS"/>
              </a:rPr>
              <a:t>form by </a:t>
            </a:r>
            <a:r>
              <a:rPr dirty="0" sz="1200" spc="10">
                <a:latin typeface="Trebuchet MS"/>
                <a:cs typeface="Trebuchet MS"/>
              </a:rPr>
              <a:t>entering </a:t>
            </a:r>
            <a:r>
              <a:rPr dirty="0" sz="1200" spc="5">
                <a:latin typeface="Trebuchet MS"/>
                <a:cs typeface="Trebuchet MS"/>
              </a:rPr>
              <a:t>all </a:t>
            </a:r>
            <a:r>
              <a:rPr dirty="0" sz="1200" spc="10">
                <a:latin typeface="Trebuchet MS"/>
                <a:cs typeface="Trebuchet MS"/>
              </a:rPr>
              <a:t>the details </a:t>
            </a:r>
            <a:r>
              <a:rPr dirty="0" sz="1200" spc="40">
                <a:latin typeface="Trebuchet MS"/>
                <a:cs typeface="Trebuchet MS"/>
              </a:rPr>
              <a:t>such </a:t>
            </a:r>
            <a:r>
              <a:rPr dirty="0" sz="1200" spc="35">
                <a:latin typeface="Trebuchet MS"/>
                <a:cs typeface="Trebuchet MS"/>
              </a:rPr>
              <a:t>as  </a:t>
            </a:r>
            <a:r>
              <a:rPr dirty="0" sz="1200" spc="-5">
                <a:latin typeface="Trebuchet MS"/>
                <a:cs typeface="Trebuchet MS"/>
              </a:rPr>
              <a:t>departure,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return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date,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ﬂight,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60">
                <a:latin typeface="Trebuchet MS"/>
                <a:cs typeface="Trebuchet MS"/>
              </a:rPr>
              <a:t>city,</a:t>
            </a:r>
            <a:r>
              <a:rPr dirty="0" sz="1200" spc="-1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respective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details.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0" y="326136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483" y="0"/>
                  </a:moveTo>
                  <a:lnTo>
                    <a:pt x="0" y="0"/>
                  </a:lnTo>
                  <a:lnTo>
                    <a:pt x="0" y="353301"/>
                  </a:lnTo>
                  <a:lnTo>
                    <a:pt x="135483" y="353301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85772" y="1613916"/>
              <a:ext cx="4416552" cy="27416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02692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47"/>
                  </a:lnTo>
                  <a:lnTo>
                    <a:pt x="135483" y="344347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39802" y="265900"/>
            <a:ext cx="7483475" cy="58801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52400" marR="5080" indent="-140335">
              <a:lnSpc>
                <a:spcPct val="103299"/>
              </a:lnSpc>
              <a:spcBef>
                <a:spcPts val="50"/>
              </a:spcBef>
              <a:buClr>
                <a:srgbClr val="21366A"/>
              </a:buClr>
              <a:buSzPct val="141666"/>
              <a:buFont typeface="Arial"/>
              <a:buChar char="▪"/>
              <a:tabLst>
                <a:tab pos="153035" algn="l"/>
              </a:tabLst>
            </a:pPr>
            <a:r>
              <a:rPr dirty="0" sz="1200" spc="-35">
                <a:latin typeface="Trebuchet MS"/>
                <a:cs typeface="Trebuchet MS"/>
              </a:rPr>
              <a:t>No</a:t>
            </a:r>
            <a:r>
              <a:rPr dirty="0" sz="1200" spc="-35">
                <a:latin typeface="Trebuchet MS"/>
                <a:cs typeface="Trebuchet MS"/>
              </a:rPr>
              <a:t>w,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start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running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MongoDB</a:t>
            </a:r>
            <a:r>
              <a:rPr dirty="0" sz="1200" spc="3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Server.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Fire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up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Command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Prompt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go</a:t>
            </a:r>
            <a:r>
              <a:rPr dirty="0" sz="1200" spc="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location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where  </a:t>
            </a:r>
            <a:r>
              <a:rPr dirty="0" sz="1200" spc="70">
                <a:latin typeface="Trebuchet MS"/>
                <a:cs typeface="Trebuchet MS"/>
              </a:rPr>
              <a:t>MongoDB </a:t>
            </a:r>
            <a:r>
              <a:rPr dirty="0" sz="1200" spc="15">
                <a:latin typeface="Trebuchet MS"/>
                <a:cs typeface="Trebuchet MS"/>
              </a:rPr>
              <a:t>executables </a:t>
            </a:r>
            <a:r>
              <a:rPr dirty="0" sz="1200" spc="5">
                <a:latin typeface="Trebuchet MS"/>
                <a:cs typeface="Trebuchet MS"/>
              </a:rPr>
              <a:t>are </a:t>
            </a:r>
            <a:r>
              <a:rPr dirty="0" sz="1200" spc="10">
                <a:latin typeface="Trebuchet MS"/>
                <a:cs typeface="Trebuchet MS"/>
              </a:rPr>
              <a:t>installed </a:t>
            </a:r>
            <a:r>
              <a:rPr dirty="0" sz="1200">
                <a:latin typeface="Trebuchet MS"/>
                <a:cs typeface="Trebuchet MS"/>
              </a:rPr>
              <a:t>(C:\Program </a:t>
            </a:r>
            <a:r>
              <a:rPr dirty="0" sz="1200" spc="30">
                <a:latin typeface="Trebuchet MS"/>
                <a:cs typeface="Trebuchet MS"/>
              </a:rPr>
              <a:t>Files\MongoDB\Server\3.2\bin\ </a:t>
            </a:r>
            <a:r>
              <a:rPr dirty="0" sz="1200" spc="15">
                <a:latin typeface="Trebuchet MS"/>
                <a:cs typeface="Trebuchet MS"/>
              </a:rPr>
              <a:t>but this </a:t>
            </a:r>
            <a:r>
              <a:rPr dirty="0" sz="1200" spc="10">
                <a:latin typeface="Trebuchet MS"/>
                <a:cs typeface="Trebuchet MS"/>
              </a:rPr>
              <a:t>path</a:t>
            </a:r>
            <a:r>
              <a:rPr dirty="0" sz="1200" spc="14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might</a:t>
            </a:r>
            <a:endParaRPr sz="1200">
              <a:latin typeface="Trebuchet MS"/>
              <a:cs typeface="Trebuchet MS"/>
            </a:endParaRPr>
          </a:p>
          <a:p>
            <a:pPr marL="152400">
              <a:lnSpc>
                <a:spcPct val="100000"/>
              </a:lnSpc>
              <a:spcBef>
                <a:spcPts val="60"/>
              </a:spcBef>
            </a:pPr>
            <a:r>
              <a:rPr dirty="0" sz="1200" spc="35">
                <a:latin typeface="Trebuchet MS"/>
                <a:cs typeface="Trebuchet MS"/>
              </a:rPr>
              <a:t>change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future).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Just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type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“mongod”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pop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error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saying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path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\data\db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doesn’t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exist: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7" name="object 7"/>
            <p:cNvSpPr/>
            <p:nvPr/>
          </p:nvSpPr>
          <p:spPr>
            <a:xfrm>
              <a:off x="2269235" y="1709927"/>
              <a:ext cx="3619500" cy="19583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02692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47"/>
                  </a:lnTo>
                  <a:lnTo>
                    <a:pt x="135483" y="344347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39802" y="265900"/>
            <a:ext cx="6773545" cy="114871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52400" marR="100330" indent="-140335">
              <a:lnSpc>
                <a:spcPct val="103699"/>
              </a:lnSpc>
              <a:spcBef>
                <a:spcPts val="45"/>
              </a:spcBef>
              <a:buClr>
                <a:srgbClr val="21366A"/>
              </a:buClr>
              <a:buSzPct val="141666"/>
              <a:buFont typeface="Arial"/>
              <a:buChar char="▪"/>
              <a:tabLst>
                <a:tab pos="153035" algn="l"/>
              </a:tabLst>
            </a:pPr>
            <a:r>
              <a:rPr dirty="0" sz="1200" spc="15">
                <a:latin typeface="Trebuchet MS"/>
                <a:cs typeface="Trebuchet MS"/>
              </a:rPr>
              <a:t>T</a:t>
            </a:r>
            <a:r>
              <a:rPr dirty="0" sz="1200" spc="15">
                <a:latin typeface="Trebuchet MS"/>
                <a:cs typeface="Trebuchet MS"/>
              </a:rPr>
              <a:t>his </a:t>
            </a:r>
            <a:r>
              <a:rPr dirty="0" sz="1200" spc="35">
                <a:latin typeface="Trebuchet MS"/>
                <a:cs typeface="Trebuchet MS"/>
              </a:rPr>
              <a:t>means </a:t>
            </a:r>
            <a:r>
              <a:rPr dirty="0" sz="1200">
                <a:latin typeface="Trebuchet MS"/>
                <a:cs typeface="Trebuchet MS"/>
              </a:rPr>
              <a:t>that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5">
                <a:latin typeface="Trebuchet MS"/>
                <a:cs typeface="Trebuchet MS"/>
              </a:rPr>
              <a:t>default </a:t>
            </a:r>
            <a:r>
              <a:rPr dirty="0" sz="1200" spc="10">
                <a:latin typeface="Trebuchet MS"/>
                <a:cs typeface="Trebuchet MS"/>
              </a:rPr>
              <a:t>path of </a:t>
            </a:r>
            <a:r>
              <a:rPr dirty="0" sz="1200" spc="30">
                <a:latin typeface="Trebuchet MS"/>
                <a:cs typeface="Trebuchet MS"/>
              </a:rPr>
              <a:t>storage </a:t>
            </a:r>
            <a:r>
              <a:rPr dirty="0" sz="1200">
                <a:latin typeface="Trebuchet MS"/>
                <a:cs typeface="Trebuchet MS"/>
              </a:rPr>
              <a:t>C:\data\db </a:t>
            </a:r>
            <a:r>
              <a:rPr dirty="0" sz="1200" spc="40">
                <a:latin typeface="Trebuchet MS"/>
                <a:cs typeface="Trebuchet MS"/>
              </a:rPr>
              <a:t>was </a:t>
            </a:r>
            <a:r>
              <a:rPr dirty="0" sz="1200" spc="10">
                <a:latin typeface="Trebuchet MS"/>
                <a:cs typeface="Trebuchet MS"/>
              </a:rPr>
              <a:t>not </a:t>
            </a:r>
            <a:r>
              <a:rPr dirty="0" sz="1200">
                <a:latin typeface="Trebuchet MS"/>
                <a:cs typeface="Trebuchet MS"/>
              </a:rPr>
              <a:t>found. </a:t>
            </a:r>
            <a:r>
              <a:rPr dirty="0" sz="1200" spc="65">
                <a:latin typeface="Trebuchet MS"/>
                <a:cs typeface="Trebuchet MS"/>
              </a:rPr>
              <a:t>So </a:t>
            </a:r>
            <a:r>
              <a:rPr dirty="0" sz="1200" spc="20">
                <a:latin typeface="Trebuchet MS"/>
                <a:cs typeface="Trebuchet MS"/>
              </a:rPr>
              <a:t>you </a:t>
            </a:r>
            <a:r>
              <a:rPr dirty="0" sz="1200" spc="25">
                <a:latin typeface="Trebuchet MS"/>
                <a:cs typeface="Trebuchet MS"/>
              </a:rPr>
              <a:t>can make </a:t>
            </a:r>
            <a:r>
              <a:rPr dirty="0" sz="1200">
                <a:latin typeface="Trebuchet MS"/>
                <a:cs typeface="Trebuchet MS"/>
              </a:rPr>
              <a:t>a  </a:t>
            </a:r>
            <a:r>
              <a:rPr dirty="0" sz="1200" spc="10">
                <a:latin typeface="Trebuchet MS"/>
                <a:cs typeface="Trebuchet MS"/>
              </a:rPr>
              <a:t>directory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C:\data\db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your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own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or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mkdir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command.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You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also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change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default  </a:t>
            </a:r>
            <a:r>
              <a:rPr dirty="0" sz="1200" spc="10">
                <a:latin typeface="Trebuchet MS"/>
                <a:cs typeface="Trebuchet MS"/>
              </a:rPr>
              <a:t>path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switch</a:t>
            </a:r>
            <a:r>
              <a:rPr dirty="0" sz="1200" spc="-1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–dbpath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&lt;path&gt;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“mongod”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command.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rebuchet MS"/>
              <a:cs typeface="Trebuchet MS"/>
            </a:endParaRPr>
          </a:p>
          <a:p>
            <a:pPr marL="152400" marR="508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After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making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directory,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run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“mongod”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command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again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start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server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 </a:t>
            </a:r>
            <a:r>
              <a:rPr dirty="0" sz="1200" spc="10">
                <a:latin typeface="Trebuchet MS"/>
                <a:cs typeface="Trebuchet MS"/>
              </a:rPr>
              <a:t>port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27017.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7" name="object 7"/>
            <p:cNvSpPr/>
            <p:nvPr/>
          </p:nvSpPr>
          <p:spPr>
            <a:xfrm>
              <a:off x="2162555" y="2033016"/>
              <a:ext cx="3832860" cy="24033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02692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47"/>
                  </a:lnTo>
                  <a:lnTo>
                    <a:pt x="135483" y="344347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39802" y="247611"/>
            <a:ext cx="6699884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400" marR="5080" indent="-140335">
              <a:lnSpc>
                <a:spcPct val="108300"/>
              </a:lnSpc>
              <a:spcBef>
                <a:spcPts val="100"/>
              </a:spcBef>
              <a:buClr>
                <a:srgbClr val="21366A"/>
              </a:buClr>
              <a:buSzPct val="141666"/>
              <a:buFont typeface="Arial"/>
              <a:buChar char="▪"/>
              <a:tabLst>
                <a:tab pos="153035" algn="l"/>
              </a:tabLst>
            </a:pPr>
            <a:r>
              <a:rPr dirty="0" sz="1200" spc="-35">
                <a:latin typeface="Trebuchet MS"/>
                <a:cs typeface="Trebuchet MS"/>
              </a:rPr>
              <a:t>No</a:t>
            </a:r>
            <a:r>
              <a:rPr dirty="0" sz="1200" spc="-35">
                <a:latin typeface="Trebuchet MS"/>
                <a:cs typeface="Trebuchet MS"/>
              </a:rPr>
              <a:t>w,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need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start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our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client.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So,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open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up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another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terminal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change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directory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 </a:t>
            </a:r>
            <a:r>
              <a:rPr dirty="0" sz="1200" spc="70">
                <a:latin typeface="Trebuchet MS"/>
                <a:cs typeface="Trebuchet MS"/>
              </a:rPr>
              <a:t>MongoDB</a:t>
            </a:r>
            <a:r>
              <a:rPr dirty="0" sz="1200" spc="1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path.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Just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type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“mongo”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client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would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up,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trying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connect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server.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7" name="object 7"/>
            <p:cNvSpPr/>
            <p:nvPr/>
          </p:nvSpPr>
          <p:spPr>
            <a:xfrm>
              <a:off x="1367027" y="1761744"/>
              <a:ext cx="6409944" cy="16200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02692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47"/>
                  </a:lnTo>
                  <a:lnTo>
                    <a:pt x="135483" y="344347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39802" y="266915"/>
            <a:ext cx="6885305" cy="1882139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52400" marR="5080" indent="-140335">
              <a:lnSpc>
                <a:spcPct val="102800"/>
              </a:lnSpc>
              <a:spcBef>
                <a:spcPts val="60"/>
              </a:spcBef>
              <a:buClr>
                <a:srgbClr val="21366A"/>
              </a:buClr>
              <a:buSzPct val="141666"/>
              <a:buFont typeface="Arial"/>
              <a:buChar char="▪"/>
              <a:tabLst>
                <a:tab pos="153035" algn="l"/>
              </a:tabLst>
            </a:pPr>
            <a:r>
              <a:rPr dirty="0" sz="1200" spc="15">
                <a:latin typeface="Trebuchet MS"/>
                <a:cs typeface="Trebuchet MS"/>
              </a:rPr>
              <a:t>T</a:t>
            </a:r>
            <a:r>
              <a:rPr dirty="0" sz="1200" spc="15">
                <a:latin typeface="Trebuchet MS"/>
                <a:cs typeface="Trebuchet MS"/>
              </a:rPr>
              <a:t>his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would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CLI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interact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administer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databases.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shell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kind-of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JS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console.  </a:t>
            </a:r>
            <a:r>
              <a:rPr dirty="0" sz="1200" spc="-40">
                <a:latin typeface="Trebuchet MS"/>
                <a:cs typeface="Trebuchet MS"/>
              </a:rPr>
              <a:t>You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try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different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JS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commands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check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out.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Since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our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client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up,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now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start  </a:t>
            </a:r>
            <a:r>
              <a:rPr dirty="0" sz="1200" spc="30">
                <a:latin typeface="Trebuchet MS"/>
                <a:cs typeface="Trebuchet MS"/>
              </a:rPr>
              <a:t>working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database.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We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see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database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use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named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-60">
                <a:latin typeface="Trebuchet MS"/>
                <a:cs typeface="Trebuchet MS"/>
              </a:rPr>
              <a:t>“test”.</a:t>
            </a:r>
            <a:r>
              <a:rPr dirty="0" sz="1200" spc="-17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You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see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 </a:t>
            </a:r>
            <a:r>
              <a:rPr dirty="0" sz="1200" spc="30">
                <a:latin typeface="Trebuchet MS"/>
                <a:cs typeface="Trebuchet MS"/>
              </a:rPr>
              <a:t>databases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using</a:t>
            </a:r>
            <a:r>
              <a:rPr dirty="0" sz="1200" spc="2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“see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dbs”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switch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databases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like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“local”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typing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“use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&lt;dbname&gt;”.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rebuchet MS"/>
              <a:cs typeface="Trebuchet MS"/>
            </a:endParaRPr>
          </a:p>
          <a:p>
            <a:pPr marL="152400" marR="417195">
              <a:lnSpc>
                <a:spcPct val="100000"/>
              </a:lnSpc>
            </a:pPr>
            <a:r>
              <a:rPr dirty="0" sz="1200" spc="25">
                <a:latin typeface="Trebuchet MS"/>
                <a:cs typeface="Trebuchet MS"/>
              </a:rPr>
              <a:t>Note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there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are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no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existing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collections.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seen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typing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command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“show  </a:t>
            </a:r>
            <a:r>
              <a:rPr dirty="0" sz="1200" spc="-25">
                <a:latin typeface="Trebuchet MS"/>
                <a:cs typeface="Trebuchet MS"/>
              </a:rPr>
              <a:t>collections”.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2400" marR="355600">
              <a:lnSpc>
                <a:spcPct val="100000"/>
              </a:lnSpc>
            </a:pPr>
            <a:r>
              <a:rPr dirty="0" sz="1200" spc="-25">
                <a:latin typeface="Trebuchet MS"/>
                <a:cs typeface="Trebuchet MS"/>
              </a:rPr>
              <a:t>Let’s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start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adding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some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into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our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database.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We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create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collection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method  </a:t>
            </a:r>
            <a:r>
              <a:rPr dirty="0" sz="1200" spc="-5">
                <a:latin typeface="Trebuchet MS"/>
                <a:cs typeface="Trebuchet MS"/>
              </a:rPr>
              <a:t>db.createCollection(name,</a:t>
            </a:r>
            <a:r>
              <a:rPr dirty="0" sz="1200" spc="-1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size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:…,</a:t>
            </a:r>
            <a:r>
              <a:rPr dirty="0" sz="1200" spc="-24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capped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:…,</a:t>
            </a:r>
            <a:r>
              <a:rPr dirty="0" sz="1200" spc="-229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max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:…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}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02692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47"/>
                  </a:lnTo>
                  <a:lnTo>
                    <a:pt x="135483" y="344347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39802" y="247611"/>
            <a:ext cx="669734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400" marR="5080" indent="-140335">
              <a:lnSpc>
                <a:spcPct val="108300"/>
              </a:lnSpc>
              <a:spcBef>
                <a:spcPts val="100"/>
              </a:spcBef>
              <a:buClr>
                <a:srgbClr val="21366A"/>
              </a:buClr>
              <a:buSzPct val="141666"/>
              <a:buFont typeface="Arial"/>
              <a:buChar char="▪"/>
              <a:tabLst>
                <a:tab pos="153035" algn="l"/>
              </a:tabLst>
            </a:pPr>
            <a:r>
              <a:rPr dirty="0" sz="1200" spc="30">
                <a:latin typeface="Trebuchet MS"/>
                <a:cs typeface="Trebuchet MS"/>
              </a:rPr>
              <a:t>Bu</a:t>
            </a:r>
            <a:r>
              <a:rPr dirty="0" sz="1200" spc="30">
                <a:latin typeface="Trebuchet MS"/>
                <a:cs typeface="Trebuchet MS"/>
              </a:rPr>
              <a:t>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have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created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randomly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generated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json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ﬁle(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employee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data)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would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import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  </a:t>
            </a:r>
            <a:r>
              <a:rPr dirty="0" sz="1200" spc="10">
                <a:latin typeface="Trebuchet MS"/>
                <a:cs typeface="Trebuchet MS"/>
              </a:rPr>
              <a:t>onto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our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database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typing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9705" y="1207731"/>
            <a:ext cx="668337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latin typeface="Trebuchet MS"/>
                <a:cs typeface="Trebuchet MS"/>
              </a:rPr>
              <a:t>mongoimport</a:t>
            </a:r>
            <a:r>
              <a:rPr dirty="0" sz="1200" spc="-19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--jsonArray--db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test</a:t>
            </a:r>
            <a:r>
              <a:rPr dirty="0" sz="1200" spc="-204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--collection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employee_data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&lt;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C:\mongoJson\employee_data.json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would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import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Employee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json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document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referred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path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given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collection  </a:t>
            </a:r>
            <a:r>
              <a:rPr dirty="0" sz="1200" spc="30">
                <a:latin typeface="Trebuchet MS"/>
                <a:cs typeface="Trebuchet MS"/>
              </a:rPr>
              <a:t>named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“employee_data”</a:t>
            </a:r>
            <a:r>
              <a:rPr dirty="0" sz="1200" spc="-1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database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60">
                <a:latin typeface="Trebuchet MS"/>
                <a:cs typeface="Trebuchet MS"/>
              </a:rPr>
              <a:t>“test”.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42644" y="1591055"/>
              <a:ext cx="6458711" cy="19613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02692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47"/>
                  </a:lnTo>
                  <a:lnTo>
                    <a:pt x="135483" y="344347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39802" y="247611"/>
            <a:ext cx="6924040" cy="1350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400" marR="11430" indent="-140335">
              <a:lnSpc>
                <a:spcPct val="108300"/>
              </a:lnSpc>
              <a:spcBef>
                <a:spcPts val="100"/>
              </a:spcBef>
              <a:buClr>
                <a:srgbClr val="21366A"/>
              </a:buClr>
              <a:buSzPct val="141666"/>
              <a:buFont typeface="Arial"/>
              <a:buChar char="▪"/>
              <a:tabLst>
                <a:tab pos="153035" algn="l"/>
              </a:tabLst>
            </a:pPr>
            <a:r>
              <a:rPr dirty="0" sz="1200" spc="40">
                <a:latin typeface="Trebuchet MS"/>
                <a:cs typeface="Trebuchet MS"/>
              </a:rPr>
              <a:t>No</a:t>
            </a:r>
            <a:r>
              <a:rPr dirty="0" sz="1200" spc="40">
                <a:latin typeface="Trebuchet MS"/>
                <a:cs typeface="Trebuchet MS"/>
              </a:rPr>
              <a:t>w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ensure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collection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imported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type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“show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collections”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shell.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You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use  </a:t>
            </a:r>
            <a:r>
              <a:rPr dirty="0" sz="1200" spc="30">
                <a:latin typeface="Trebuchet MS"/>
                <a:cs typeface="Trebuchet MS"/>
              </a:rPr>
              <a:t>methods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like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count(),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ﬁnd(),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ﬁndOne()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do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some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very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basic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queries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document.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Trebuchet MS"/>
              <a:cs typeface="Trebuchet MS"/>
            </a:endParaRPr>
          </a:p>
          <a:p>
            <a:pPr algn="just" marL="152400" marR="5080">
              <a:lnSpc>
                <a:spcPct val="100000"/>
              </a:lnSpc>
              <a:spcBef>
                <a:spcPts val="5"/>
              </a:spcBef>
            </a:pPr>
            <a:r>
              <a:rPr dirty="0" sz="1200" spc="-40">
                <a:latin typeface="Trebuchet MS"/>
                <a:cs typeface="Trebuchet MS"/>
              </a:rPr>
              <a:t>You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see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every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document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there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ﬁeld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called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“_id”</a:t>
            </a:r>
            <a:r>
              <a:rPr dirty="0" sz="1200" spc="-1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was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provided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  </a:t>
            </a:r>
            <a:r>
              <a:rPr dirty="0" sz="1200" spc="-10">
                <a:latin typeface="Trebuchet MS"/>
                <a:cs typeface="Trebuchet MS"/>
              </a:rPr>
              <a:t>imported.</a:t>
            </a:r>
            <a:r>
              <a:rPr dirty="0" sz="1200" spc="-1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reason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MongoDB</a:t>
            </a:r>
            <a:r>
              <a:rPr dirty="0" sz="1200" spc="2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provides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default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“_id”</a:t>
            </a:r>
            <a:r>
              <a:rPr dirty="0" sz="1200" spc="-15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(if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provided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explicitly)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which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is  </a:t>
            </a:r>
            <a:r>
              <a:rPr dirty="0" sz="1200">
                <a:latin typeface="Trebuchet MS"/>
                <a:cs typeface="Trebuchet MS"/>
              </a:rPr>
              <a:t>a </a:t>
            </a:r>
            <a:r>
              <a:rPr dirty="0" sz="1200" spc="-25">
                <a:latin typeface="Trebuchet MS"/>
                <a:cs typeface="Trebuchet MS"/>
              </a:rPr>
              <a:t>12 </a:t>
            </a:r>
            <a:r>
              <a:rPr dirty="0" sz="1200" spc="15">
                <a:latin typeface="Trebuchet MS"/>
                <a:cs typeface="Trebuchet MS"/>
              </a:rPr>
              <a:t>byte hexadecimal </a:t>
            </a:r>
            <a:r>
              <a:rPr dirty="0" sz="1200" spc="25">
                <a:latin typeface="Trebuchet MS"/>
                <a:cs typeface="Trebuchet MS"/>
              </a:rPr>
              <a:t>number </a:t>
            </a:r>
            <a:r>
              <a:rPr dirty="0" sz="1200" spc="15">
                <a:latin typeface="Trebuchet MS"/>
                <a:cs typeface="Trebuchet MS"/>
              </a:rPr>
              <a:t>which </a:t>
            </a:r>
            <a:r>
              <a:rPr dirty="0" sz="1200" spc="50">
                <a:latin typeface="Trebuchet MS"/>
                <a:cs typeface="Trebuchet MS"/>
              </a:rPr>
              <a:t>assures </a:t>
            </a:r>
            <a:r>
              <a:rPr dirty="0" sz="1200" spc="10">
                <a:latin typeface="Trebuchet MS"/>
                <a:cs typeface="Trebuchet MS"/>
              </a:rPr>
              <a:t>the </a:t>
            </a:r>
            <a:r>
              <a:rPr dirty="0" sz="1200" spc="30">
                <a:latin typeface="Trebuchet MS"/>
                <a:cs typeface="Trebuchet MS"/>
              </a:rPr>
              <a:t>uniqueness </a:t>
            </a:r>
            <a:r>
              <a:rPr dirty="0" sz="1200" spc="10">
                <a:latin typeface="Trebuchet MS"/>
                <a:cs typeface="Trebuchet MS"/>
              </a:rPr>
              <a:t>of </a:t>
            </a:r>
            <a:r>
              <a:rPr dirty="0" sz="1200" spc="15">
                <a:latin typeface="Trebuchet MS"/>
                <a:cs typeface="Trebuchet MS"/>
              </a:rPr>
              <a:t>every </a:t>
            </a:r>
            <a:r>
              <a:rPr dirty="0" sz="1200">
                <a:latin typeface="Trebuchet MS"/>
                <a:cs typeface="Trebuchet MS"/>
              </a:rPr>
              <a:t>document. </a:t>
            </a:r>
            <a:r>
              <a:rPr dirty="0" sz="1200" spc="-40">
                <a:latin typeface="Trebuchet MS"/>
                <a:cs typeface="Trebuchet MS"/>
              </a:rPr>
              <a:t>You </a:t>
            </a:r>
            <a:r>
              <a:rPr dirty="0" sz="1200" spc="25">
                <a:latin typeface="Trebuchet MS"/>
                <a:cs typeface="Trebuchet MS"/>
              </a:rPr>
              <a:t>can </a:t>
            </a:r>
            <a:r>
              <a:rPr dirty="0" sz="1200" spc="10">
                <a:latin typeface="Trebuchet MS"/>
                <a:cs typeface="Trebuchet MS"/>
              </a:rPr>
              <a:t>even  </a:t>
            </a:r>
            <a:r>
              <a:rPr dirty="0" sz="1200" spc="35">
                <a:latin typeface="Trebuchet MS"/>
                <a:cs typeface="Trebuchet MS"/>
              </a:rPr>
              <a:t>change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“_id”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ﬁeld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but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recommended.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7" name="object 7"/>
            <p:cNvSpPr/>
            <p:nvPr/>
          </p:nvSpPr>
          <p:spPr>
            <a:xfrm>
              <a:off x="2324100" y="2284476"/>
              <a:ext cx="4495800" cy="2363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34242" y="252260"/>
            <a:ext cx="8066405" cy="172466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273050" marR="5080" indent="-260985">
              <a:lnSpc>
                <a:spcPct val="102099"/>
              </a:lnSpc>
              <a:spcBef>
                <a:spcPts val="70"/>
              </a:spcBef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-5" b="1">
                <a:latin typeface="Trebuchet MS"/>
                <a:cs typeface="Trebuchet MS"/>
              </a:rPr>
              <a:t>I</a:t>
            </a:r>
            <a:r>
              <a:rPr dirty="0" sz="1200" spc="-5" b="1">
                <a:latin typeface="Trebuchet MS"/>
                <a:cs typeface="Trebuchet MS"/>
              </a:rPr>
              <a:t>ndexing: </a:t>
            </a:r>
            <a:r>
              <a:rPr dirty="0" sz="1200" spc="-40">
                <a:latin typeface="Trebuchet MS"/>
                <a:cs typeface="Trebuchet MS"/>
              </a:rPr>
              <a:t>You </a:t>
            </a:r>
            <a:r>
              <a:rPr dirty="0" sz="1200" spc="25">
                <a:latin typeface="Trebuchet MS"/>
                <a:cs typeface="Trebuchet MS"/>
              </a:rPr>
              <a:t>can also </a:t>
            </a:r>
            <a:r>
              <a:rPr dirty="0" sz="1200" spc="35">
                <a:latin typeface="Trebuchet MS"/>
                <a:cs typeface="Trebuchet MS"/>
              </a:rPr>
              <a:t>use </a:t>
            </a:r>
            <a:r>
              <a:rPr dirty="0" sz="1200" spc="20">
                <a:latin typeface="Trebuchet MS"/>
                <a:cs typeface="Trebuchet MS"/>
              </a:rPr>
              <a:t>indexing </a:t>
            </a:r>
            <a:r>
              <a:rPr dirty="0" sz="1200" spc="-5">
                <a:latin typeface="Trebuchet MS"/>
                <a:cs typeface="Trebuchet MS"/>
              </a:rPr>
              <a:t>if </a:t>
            </a:r>
            <a:r>
              <a:rPr dirty="0" sz="1200" spc="15">
                <a:latin typeface="Trebuchet MS"/>
                <a:cs typeface="Trebuchet MS"/>
              </a:rPr>
              <a:t>your </a:t>
            </a:r>
            <a:r>
              <a:rPr dirty="0" sz="1200" spc="25">
                <a:latin typeface="Trebuchet MS"/>
                <a:cs typeface="Trebuchet MS"/>
              </a:rPr>
              <a:t>query </a:t>
            </a:r>
            <a:r>
              <a:rPr dirty="0" sz="1200" spc="20">
                <a:latin typeface="Trebuchet MS"/>
                <a:cs typeface="Trebuchet MS"/>
              </a:rPr>
              <a:t>returns </a:t>
            </a:r>
            <a:r>
              <a:rPr dirty="0" sz="1200" spc="15">
                <a:latin typeface="Trebuchet MS"/>
                <a:cs typeface="Trebuchet MS"/>
              </a:rPr>
              <a:t>more than one </a:t>
            </a:r>
            <a:r>
              <a:rPr dirty="0" sz="1200">
                <a:latin typeface="Trebuchet MS"/>
                <a:cs typeface="Trebuchet MS"/>
              </a:rPr>
              <a:t>document. </a:t>
            </a:r>
            <a:r>
              <a:rPr dirty="0" sz="1200" spc="20">
                <a:latin typeface="Trebuchet MS"/>
                <a:cs typeface="Trebuchet MS"/>
              </a:rPr>
              <a:t>For </a:t>
            </a:r>
            <a:r>
              <a:rPr dirty="0" sz="1200" spc="-5">
                <a:latin typeface="Trebuchet MS"/>
                <a:cs typeface="Trebuchet MS"/>
              </a:rPr>
              <a:t>example,  </a:t>
            </a:r>
            <a:r>
              <a:rPr dirty="0" sz="1200" spc="-10">
                <a:latin typeface="Trebuchet MS"/>
                <a:cs typeface="Trebuchet MS"/>
              </a:rPr>
              <a:t>db.employee_data.ﬁnd()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returns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documents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collection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but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if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just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want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7th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one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then,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just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do  </a:t>
            </a:r>
            <a:r>
              <a:rPr dirty="0" sz="1200" spc="-10">
                <a:latin typeface="Trebuchet MS"/>
                <a:cs typeface="Trebuchet MS"/>
              </a:rPr>
              <a:t>db.employee_data.ﬁnd()[6]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it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will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return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speciﬁc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document.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[Note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:</a:t>
            </a:r>
            <a:r>
              <a:rPr dirty="0" sz="1200" spc="-254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Indexing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starts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from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0</a:t>
            </a:r>
            <a:r>
              <a:rPr dirty="0" sz="1200" spc="2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here].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3050" marR="15875" indent="-260985">
              <a:lnSpc>
                <a:spcPct val="101099"/>
              </a:lnSpc>
              <a:buSzPct val="116666"/>
              <a:buFont typeface="Arial"/>
              <a:buChar char="▪"/>
              <a:tabLst>
                <a:tab pos="273050" algn="l"/>
                <a:tab pos="273685" algn="l"/>
              </a:tabLst>
            </a:pPr>
            <a:r>
              <a:rPr dirty="0" sz="1200" spc="-10" b="1">
                <a:latin typeface="Trebuchet MS"/>
                <a:cs typeface="Trebuchet MS"/>
              </a:rPr>
              <a:t>Projections: </a:t>
            </a:r>
            <a:r>
              <a:rPr dirty="0" sz="1200" spc="-25">
                <a:latin typeface="Trebuchet MS"/>
                <a:cs typeface="Trebuchet MS"/>
              </a:rPr>
              <a:t>Let’s </a:t>
            </a:r>
            <a:r>
              <a:rPr dirty="0" sz="1200" spc="35">
                <a:latin typeface="Trebuchet MS"/>
                <a:cs typeface="Trebuchet MS"/>
              </a:rPr>
              <a:t>say </a:t>
            </a:r>
            <a:r>
              <a:rPr dirty="0" sz="1200" spc="5">
                <a:latin typeface="Trebuchet MS"/>
                <a:cs typeface="Trebuchet MS"/>
              </a:rPr>
              <a:t>for </a:t>
            </a:r>
            <a:r>
              <a:rPr dirty="0" sz="1200">
                <a:latin typeface="Trebuchet MS"/>
                <a:cs typeface="Trebuchet MS"/>
              </a:rPr>
              <a:t>a </a:t>
            </a:r>
            <a:r>
              <a:rPr dirty="0" sz="1200" spc="25">
                <a:latin typeface="Trebuchet MS"/>
                <a:cs typeface="Trebuchet MS"/>
              </a:rPr>
              <a:t>query </a:t>
            </a:r>
            <a:r>
              <a:rPr dirty="0" sz="1200" spc="20">
                <a:latin typeface="Trebuchet MS"/>
                <a:cs typeface="Trebuchet MS"/>
              </a:rPr>
              <a:t>you </a:t>
            </a:r>
            <a:r>
              <a:rPr dirty="0" sz="1200" spc="5">
                <a:latin typeface="Trebuchet MS"/>
                <a:cs typeface="Trebuchet MS"/>
              </a:rPr>
              <a:t>want </a:t>
            </a:r>
            <a:r>
              <a:rPr dirty="0" sz="1200" spc="15">
                <a:latin typeface="Trebuchet MS"/>
                <a:cs typeface="Trebuchet MS"/>
              </a:rPr>
              <a:t>only </a:t>
            </a:r>
            <a:r>
              <a:rPr dirty="0" sz="1200" spc="40">
                <a:latin typeface="Trebuchet MS"/>
                <a:cs typeface="Trebuchet MS"/>
              </a:rPr>
              <a:t>some speciﬁc </a:t>
            </a:r>
            <a:r>
              <a:rPr dirty="0" sz="1200" spc="10">
                <a:latin typeface="Trebuchet MS"/>
                <a:cs typeface="Trebuchet MS"/>
              </a:rPr>
              <a:t>details </a:t>
            </a:r>
            <a:r>
              <a:rPr dirty="0" sz="1200" spc="25">
                <a:latin typeface="Trebuchet MS"/>
                <a:cs typeface="Trebuchet MS"/>
              </a:rPr>
              <a:t>and </a:t>
            </a:r>
            <a:r>
              <a:rPr dirty="0" sz="1200" spc="10">
                <a:latin typeface="Trebuchet MS"/>
                <a:cs typeface="Trebuchet MS"/>
              </a:rPr>
              <a:t>not the </a:t>
            </a:r>
            <a:r>
              <a:rPr dirty="0" sz="1200" spc="15">
                <a:latin typeface="Trebuchet MS"/>
                <a:cs typeface="Trebuchet MS"/>
              </a:rPr>
              <a:t>whole </a:t>
            </a:r>
            <a:r>
              <a:rPr dirty="0" sz="1200" spc="20">
                <a:latin typeface="Trebuchet MS"/>
                <a:cs typeface="Trebuchet MS"/>
              </a:rPr>
              <a:t>set </a:t>
            </a:r>
            <a:r>
              <a:rPr dirty="0" sz="1200" spc="10">
                <a:latin typeface="Trebuchet MS"/>
                <a:cs typeface="Trebuchet MS"/>
              </a:rPr>
              <a:t>of </a:t>
            </a:r>
            <a:r>
              <a:rPr dirty="0" sz="1200">
                <a:latin typeface="Trebuchet MS"/>
                <a:cs typeface="Trebuchet MS"/>
              </a:rPr>
              <a:t>detail in </a:t>
            </a:r>
            <a:r>
              <a:rPr dirty="0" sz="1200" spc="15">
                <a:latin typeface="Trebuchet MS"/>
                <a:cs typeface="Trebuchet MS"/>
              </a:rPr>
              <a:t>the  </a:t>
            </a:r>
            <a:r>
              <a:rPr dirty="0" sz="1200">
                <a:latin typeface="Trebuchet MS"/>
                <a:cs typeface="Trebuchet MS"/>
              </a:rPr>
              <a:t>document.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You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use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projections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for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this.</a:t>
            </a:r>
            <a:r>
              <a:rPr dirty="0" sz="1200" spc="-1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After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your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query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object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just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make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needed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ﬁelds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1</a:t>
            </a:r>
            <a:r>
              <a:rPr dirty="0" sz="1200" spc="-21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others  </a:t>
            </a:r>
            <a:r>
              <a:rPr dirty="0" sz="1200" spc="15">
                <a:latin typeface="Trebuchet MS"/>
                <a:cs typeface="Trebuchet MS"/>
              </a:rPr>
              <a:t>would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assumed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as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0</a:t>
            </a:r>
            <a:r>
              <a:rPr dirty="0" sz="1200" spc="3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automatically.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But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remember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“_id”</a:t>
            </a:r>
            <a:r>
              <a:rPr dirty="0" sz="1200" spc="-1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ﬁeld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always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assumed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1</a:t>
            </a:r>
            <a:r>
              <a:rPr dirty="0" sz="1200" spc="-21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implicitly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  </a:t>
            </a:r>
            <a:r>
              <a:rPr dirty="0" sz="1200" spc="-5">
                <a:latin typeface="Trebuchet MS"/>
                <a:cs typeface="Trebuchet MS"/>
              </a:rPr>
              <a:t>if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don’t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want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see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ugly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looking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“_id”</a:t>
            </a:r>
            <a:r>
              <a:rPr dirty="0" sz="1200" spc="-15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ﬁeld,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then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you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need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say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your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projection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by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“_id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:</a:t>
            </a:r>
            <a:r>
              <a:rPr dirty="0" sz="1200" spc="-254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0”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9" y="238671"/>
            <a:ext cx="4918075" cy="18694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0" b="1">
                <a:latin typeface="Trebuchet MS"/>
                <a:cs typeface="Trebuchet MS"/>
              </a:rPr>
              <a:t>Queries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85">
                <a:latin typeface="Trebuchet MS"/>
                <a:cs typeface="Trebuchet MS"/>
              </a:rPr>
              <a:t>1.</a:t>
            </a:r>
            <a:r>
              <a:rPr dirty="0" sz="1200" spc="-2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Find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number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employees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company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“Sunstone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Eduversity”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31445" indent="-119380">
              <a:lnSpc>
                <a:spcPct val="100000"/>
              </a:lnSpc>
              <a:buChar char="&gt;"/>
              <a:tabLst>
                <a:tab pos="132080" algn="l"/>
              </a:tabLst>
            </a:pPr>
            <a:r>
              <a:rPr dirty="0" sz="1200" spc="-5">
                <a:latin typeface="Trebuchet MS"/>
                <a:cs typeface="Trebuchet MS"/>
              </a:rPr>
              <a:t>db.employee_data.ﬁnd(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company=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“Sunstone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Eduversity”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}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).count()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30">
                <a:latin typeface="Trebuchet MS"/>
                <a:cs typeface="Trebuchet MS"/>
              </a:rPr>
              <a:t>2.</a:t>
            </a:r>
            <a:r>
              <a:rPr dirty="0" sz="1200" spc="-12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Show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detail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employees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named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“Akshay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Juneja”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31445" indent="-119380">
              <a:lnSpc>
                <a:spcPct val="100000"/>
              </a:lnSpc>
              <a:spcBef>
                <a:spcPts val="5"/>
              </a:spcBef>
              <a:buChar char="&gt;"/>
              <a:tabLst>
                <a:tab pos="132080" algn="l"/>
              </a:tabLst>
            </a:pPr>
            <a:r>
              <a:rPr dirty="0" sz="1200" spc="-5">
                <a:latin typeface="Trebuchet MS"/>
                <a:cs typeface="Trebuchet MS"/>
              </a:rPr>
              <a:t>db.employee_data.ﬁnd(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name: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“Akshay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Juneja”</a:t>
            </a:r>
            <a:r>
              <a:rPr dirty="0" sz="1200" spc="-1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15468"/>
              <a:ext cx="135890" cy="344805"/>
            </a:xfrm>
            <a:custGeom>
              <a:avLst/>
              <a:gdLst/>
              <a:ahLst/>
              <a:cxnLst/>
              <a:rect l="l" t="t" r="r" b="b"/>
              <a:pathLst>
                <a:path w="135890" h="344805">
                  <a:moveTo>
                    <a:pt x="135483" y="0"/>
                  </a:moveTo>
                  <a:lnTo>
                    <a:pt x="0" y="0"/>
                  </a:lnTo>
                  <a:lnTo>
                    <a:pt x="0" y="344335"/>
                  </a:lnTo>
                  <a:lnTo>
                    <a:pt x="135483" y="344335"/>
                  </a:lnTo>
                  <a:lnTo>
                    <a:pt x="135483" y="0"/>
                  </a:lnTo>
                  <a:close/>
                </a:path>
              </a:pathLst>
            </a:custGeom>
            <a:solidFill>
              <a:srgbClr val="2136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08249" y="238671"/>
            <a:ext cx="8065770" cy="1516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Trebuchet MS"/>
                <a:cs typeface="Trebuchet MS"/>
              </a:rPr>
              <a:t>3.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Show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age,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gender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email,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but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“_id”</a:t>
            </a:r>
            <a:r>
              <a:rPr dirty="0" sz="1200" spc="-1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employee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named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“Akshay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70">
                <a:latin typeface="Trebuchet MS"/>
                <a:cs typeface="Trebuchet MS"/>
              </a:rPr>
              <a:t>Juneja”.</a:t>
            </a:r>
            <a:r>
              <a:rPr dirty="0" sz="1200" spc="-1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(Assume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that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there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only  </a:t>
            </a:r>
            <a:r>
              <a:rPr dirty="0" sz="1200" spc="15">
                <a:latin typeface="Trebuchet MS"/>
                <a:cs typeface="Trebuchet MS"/>
              </a:rPr>
              <a:t>one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employee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named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Akshay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Juneja).</a:t>
            </a:r>
            <a:r>
              <a:rPr dirty="0" sz="1200" spc="-16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Usage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Projections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rebuchet MS"/>
              <a:cs typeface="Trebuchet MS"/>
            </a:endParaRPr>
          </a:p>
          <a:p>
            <a:pPr marL="131445" indent="-119380">
              <a:lnSpc>
                <a:spcPct val="100000"/>
              </a:lnSpc>
              <a:buChar char="&gt;"/>
              <a:tabLst>
                <a:tab pos="132080" algn="l"/>
              </a:tabLst>
            </a:pPr>
            <a:r>
              <a:rPr dirty="0" sz="1200" spc="-5">
                <a:latin typeface="Trebuchet MS"/>
                <a:cs typeface="Trebuchet MS"/>
              </a:rPr>
              <a:t>db.employee_data.ﬁnd(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name: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“Akshay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Juneja”</a:t>
            </a:r>
            <a:r>
              <a:rPr dirty="0" sz="1200" spc="-17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},</a:t>
            </a:r>
            <a:r>
              <a:rPr dirty="0" sz="1200" spc="-1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{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_id:0,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age:1,</a:t>
            </a:r>
            <a:r>
              <a:rPr dirty="0" sz="1200" spc="-15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gender:1,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email:1</a:t>
            </a:r>
            <a:r>
              <a:rPr dirty="0" sz="1200" spc="-1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}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0">
                <a:latin typeface="Trebuchet MS"/>
                <a:cs typeface="Trebuchet MS"/>
              </a:rPr>
              <a:t>We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also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store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output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queries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into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variables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then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make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interesting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queries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too.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4_Back End Development Frameworks _ Tools.pptx</dc:title>
  <dcterms:created xsi:type="dcterms:W3CDTF">2023-05-10T05:55:56Z</dcterms:created>
  <dcterms:modified xsi:type="dcterms:W3CDTF">2023-05-10T05:55:56Z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2023-05-10T00:00:00Z</vt:filetime>
  </property>
  <property fmtid="{D5CDD505-2E9C-101B-9397-08002B2CF9AE}" pid="3" name="Creator">
    <vt:lpwstr>Google</vt:lpwstr>
  </property>
  <property fmtid="{D5CDD505-2E9C-101B-9397-08002B2CF9AE}" pid="4" name="LastSaved">
    <vt:filetime>2023-05-10T00:00:00Z</vt:filetime>
  </property>
</Properties>
</file>